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76"/>
  </p:notesMasterIdLst>
  <p:sldIdLst>
    <p:sldId id="617" r:id="rId4"/>
    <p:sldId id="902" r:id="rId5"/>
    <p:sldId id="964" r:id="rId6"/>
    <p:sldId id="968" r:id="rId7"/>
    <p:sldId id="967" r:id="rId8"/>
    <p:sldId id="903" r:id="rId9"/>
    <p:sldId id="969" r:id="rId10"/>
    <p:sldId id="904" r:id="rId11"/>
    <p:sldId id="905" r:id="rId12"/>
    <p:sldId id="906" r:id="rId13"/>
    <p:sldId id="909" r:id="rId14"/>
    <p:sldId id="910" r:id="rId15"/>
    <p:sldId id="911" r:id="rId16"/>
    <p:sldId id="912" r:id="rId17"/>
    <p:sldId id="913" r:id="rId18"/>
    <p:sldId id="914" r:id="rId19"/>
    <p:sldId id="915" r:id="rId20"/>
    <p:sldId id="918" r:id="rId21"/>
    <p:sldId id="919" r:id="rId22"/>
    <p:sldId id="921" r:id="rId23"/>
    <p:sldId id="920" r:id="rId24"/>
    <p:sldId id="922" r:id="rId25"/>
    <p:sldId id="923" r:id="rId26"/>
    <p:sldId id="924" r:id="rId27"/>
    <p:sldId id="925" r:id="rId28"/>
    <p:sldId id="926" r:id="rId29"/>
    <p:sldId id="927" r:id="rId30"/>
    <p:sldId id="928" r:id="rId31"/>
    <p:sldId id="930" r:id="rId32"/>
    <p:sldId id="931" r:id="rId33"/>
    <p:sldId id="932" r:id="rId34"/>
    <p:sldId id="933" r:id="rId35"/>
    <p:sldId id="934" r:id="rId36"/>
    <p:sldId id="935" r:id="rId37"/>
    <p:sldId id="936" r:id="rId38"/>
    <p:sldId id="937" r:id="rId39"/>
    <p:sldId id="938" r:id="rId40"/>
    <p:sldId id="939" r:id="rId41"/>
    <p:sldId id="940" r:id="rId42"/>
    <p:sldId id="942" r:id="rId43"/>
    <p:sldId id="943" r:id="rId44"/>
    <p:sldId id="944" r:id="rId45"/>
    <p:sldId id="945" r:id="rId46"/>
    <p:sldId id="266" r:id="rId47"/>
    <p:sldId id="946" r:id="rId48"/>
    <p:sldId id="947" r:id="rId49"/>
    <p:sldId id="948" r:id="rId50"/>
    <p:sldId id="949" r:id="rId51"/>
    <p:sldId id="951" r:id="rId52"/>
    <p:sldId id="950" r:id="rId53"/>
    <p:sldId id="952" r:id="rId54"/>
    <p:sldId id="953" r:id="rId55"/>
    <p:sldId id="954" r:id="rId56"/>
    <p:sldId id="955" r:id="rId57"/>
    <p:sldId id="956" r:id="rId58"/>
    <p:sldId id="957" r:id="rId59"/>
    <p:sldId id="959" r:id="rId60"/>
    <p:sldId id="466" r:id="rId61"/>
    <p:sldId id="958" r:id="rId62"/>
    <p:sldId id="875" r:id="rId63"/>
    <p:sldId id="880" r:id="rId64"/>
    <p:sldId id="961" r:id="rId65"/>
    <p:sldId id="941" r:id="rId66"/>
    <p:sldId id="962" r:id="rId67"/>
    <p:sldId id="907" r:id="rId68"/>
    <p:sldId id="908" r:id="rId69"/>
    <p:sldId id="960" r:id="rId70"/>
    <p:sldId id="965" r:id="rId71"/>
    <p:sldId id="966" r:id="rId72"/>
    <p:sldId id="615" r:id="rId73"/>
    <p:sldId id="970" r:id="rId74"/>
    <p:sldId id="88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94"/>
    <a:srgbClr val="C9751D"/>
    <a:srgbClr val="EC8922"/>
    <a:srgbClr val="FF7200"/>
    <a:srgbClr val="0432FF"/>
    <a:srgbClr val="00FA09"/>
    <a:srgbClr val="FF40FF"/>
    <a:srgbClr val="D24726"/>
    <a:srgbClr val="D24626"/>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99" autoAdjust="0"/>
    <p:restoredTop sz="86441" autoAdjust="0"/>
  </p:normalViewPr>
  <p:slideViewPr>
    <p:cSldViewPr snapToGrid="0">
      <p:cViewPr varScale="1">
        <p:scale>
          <a:sx n="96" d="100"/>
          <a:sy n="96" d="100"/>
        </p:scale>
        <p:origin x="952" y="168"/>
      </p:cViewPr>
      <p:guideLst/>
    </p:cSldViewPr>
  </p:slideViewPr>
  <p:outlineViewPr>
    <p:cViewPr>
      <p:scale>
        <a:sx n="33" d="100"/>
        <a:sy n="33" d="100"/>
      </p:scale>
      <p:origin x="0" y="-104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F556B-9F22-4D2C-8FFD-B6E224C2C5DE}"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3CBD9E5-FCFC-4BF0-B2A6-9C52D55D38EF}">
      <dgm:prSet/>
      <dgm:spPr/>
      <dgm:t>
        <a:bodyPr/>
        <a:lstStyle/>
        <a:p>
          <a:r>
            <a:rPr kumimoji="1" lang="zh-CN"/>
            <a:t>出生于英国，加拿大多伦多大学，现在</a:t>
          </a:r>
          <a:r>
            <a:rPr kumimoji="1" lang="en-US"/>
            <a:t>Google</a:t>
          </a:r>
          <a:endParaRPr lang="en-US"/>
        </a:p>
      </dgm:t>
    </dgm:pt>
    <dgm:pt modelId="{A210696E-3CEC-4F6C-A65D-35F085B0D652}" type="parTrans" cxnId="{629729CD-B242-4C79-A839-E9D859EFA5C3}">
      <dgm:prSet/>
      <dgm:spPr/>
      <dgm:t>
        <a:bodyPr/>
        <a:lstStyle/>
        <a:p>
          <a:endParaRPr lang="en-US"/>
        </a:p>
      </dgm:t>
    </dgm:pt>
    <dgm:pt modelId="{D52EF751-2B1B-4537-A83E-8D1D6F83DBB3}" type="sibTrans" cxnId="{629729CD-B242-4C79-A839-E9D859EFA5C3}">
      <dgm:prSet/>
      <dgm:spPr/>
      <dgm:t>
        <a:bodyPr/>
        <a:lstStyle/>
        <a:p>
          <a:endParaRPr lang="en-US"/>
        </a:p>
      </dgm:t>
    </dgm:pt>
    <dgm:pt modelId="{2C11AAAA-EC1C-41A1-B53B-86248A5EDFE4}">
      <dgm:prSet/>
      <dgm:spPr/>
      <dgm:t>
        <a:bodyPr/>
        <a:lstStyle/>
        <a:p>
          <a:r>
            <a:rPr kumimoji="1" lang="zh-CN"/>
            <a:t>学术成就：多层网络的反向传播算法、</a:t>
          </a:r>
          <a:r>
            <a:rPr kumimoji="1" lang="en-US"/>
            <a:t>Boltzmann</a:t>
          </a:r>
          <a:r>
            <a:rPr kumimoji="1" lang="zh-CN"/>
            <a:t>机、深度学习之父</a:t>
          </a:r>
          <a:endParaRPr lang="en-US"/>
        </a:p>
      </dgm:t>
    </dgm:pt>
    <dgm:pt modelId="{A2039DAB-21F4-473E-AC96-6F68A1D61A4F}" type="parTrans" cxnId="{9554C0D4-A81C-4E08-9CF0-A756B392C1BC}">
      <dgm:prSet/>
      <dgm:spPr/>
      <dgm:t>
        <a:bodyPr/>
        <a:lstStyle/>
        <a:p>
          <a:endParaRPr lang="en-US"/>
        </a:p>
      </dgm:t>
    </dgm:pt>
    <dgm:pt modelId="{85DE6D72-6C34-42C1-A0F7-DD9DABA9CF41}" type="sibTrans" cxnId="{9554C0D4-A81C-4E08-9CF0-A756B392C1BC}">
      <dgm:prSet/>
      <dgm:spPr/>
      <dgm:t>
        <a:bodyPr/>
        <a:lstStyle/>
        <a:p>
          <a:endParaRPr lang="en-US"/>
        </a:p>
      </dgm:t>
    </dgm:pt>
    <dgm:pt modelId="{3ACCE0DD-A8DD-463A-B2C3-B1B04125DA07}">
      <dgm:prSet/>
      <dgm:spPr/>
      <dgm:t>
        <a:bodyPr/>
        <a:lstStyle/>
        <a:p>
          <a:r>
            <a:rPr kumimoji="1" lang="zh-CN"/>
            <a:t>媒体：</a:t>
          </a:r>
          <a:endParaRPr lang="en-US"/>
        </a:p>
      </dgm:t>
    </dgm:pt>
    <dgm:pt modelId="{D9B4AB1A-8CEB-4EDE-9902-AA09EC3CB58C}" type="parTrans" cxnId="{5EB1AF0F-0AB6-47AF-8A9B-9EF9AEB6C63D}">
      <dgm:prSet/>
      <dgm:spPr/>
      <dgm:t>
        <a:bodyPr/>
        <a:lstStyle/>
        <a:p>
          <a:endParaRPr lang="en-US"/>
        </a:p>
      </dgm:t>
    </dgm:pt>
    <dgm:pt modelId="{614DF136-34F6-4ED3-9B6F-FD5F034C6C97}" type="sibTrans" cxnId="{5EB1AF0F-0AB6-47AF-8A9B-9EF9AEB6C63D}">
      <dgm:prSet/>
      <dgm:spPr/>
      <dgm:t>
        <a:bodyPr/>
        <a:lstStyle/>
        <a:p>
          <a:endParaRPr lang="en-US"/>
        </a:p>
      </dgm:t>
    </dgm:pt>
    <dgm:pt modelId="{94A424CF-B060-4D85-B22C-BA40C4AAF77D}">
      <dgm:prSet/>
      <dgm:spPr/>
      <dgm:t>
        <a:bodyPr/>
        <a:lstStyle/>
        <a:p>
          <a:r>
            <a:rPr lang="en-US" b="1" dirty="0"/>
            <a:t>How a Toronto professor’s research revolutionized artificial intelligence</a:t>
          </a:r>
          <a:endParaRPr lang="en-US" dirty="0"/>
        </a:p>
      </dgm:t>
    </dgm:pt>
    <dgm:pt modelId="{B1090808-F923-48D0-9913-029A85EEEB87}" type="parTrans" cxnId="{F6D68F2E-8722-4A8C-AB7E-793FC3F21A7C}">
      <dgm:prSet/>
      <dgm:spPr/>
      <dgm:t>
        <a:bodyPr/>
        <a:lstStyle/>
        <a:p>
          <a:endParaRPr lang="en-US"/>
        </a:p>
      </dgm:t>
    </dgm:pt>
    <dgm:pt modelId="{1A9A5817-0D8E-4D6F-A7E0-341BF0818373}" type="sibTrans" cxnId="{F6D68F2E-8722-4A8C-AB7E-793FC3F21A7C}">
      <dgm:prSet/>
      <dgm:spPr/>
      <dgm:t>
        <a:bodyPr/>
        <a:lstStyle/>
        <a:p>
          <a:endParaRPr lang="en-US"/>
        </a:p>
      </dgm:t>
    </dgm:pt>
    <dgm:pt modelId="{8FA815A6-0CED-4DC8-AED5-295EC722A6AB}">
      <dgm:prSet/>
      <dgm:spPr/>
      <dgm:t>
        <a:bodyPr/>
        <a:lstStyle/>
        <a:p>
          <a:r>
            <a:rPr lang="en-US" b="1"/>
            <a:t>The Man Behind the Google Brain</a:t>
          </a:r>
          <a:endParaRPr lang="en-US"/>
        </a:p>
      </dgm:t>
    </dgm:pt>
    <dgm:pt modelId="{49F0EEDE-4A32-4924-84EC-89C84EC54988}" type="parTrans" cxnId="{4806D668-E60A-4602-B9A0-F276D1A647C4}">
      <dgm:prSet/>
      <dgm:spPr/>
      <dgm:t>
        <a:bodyPr/>
        <a:lstStyle/>
        <a:p>
          <a:endParaRPr lang="en-US"/>
        </a:p>
      </dgm:t>
    </dgm:pt>
    <dgm:pt modelId="{E37D9CF8-2B1A-4990-BB43-0BEA1C5834D1}" type="sibTrans" cxnId="{4806D668-E60A-4602-B9A0-F276D1A647C4}">
      <dgm:prSet/>
      <dgm:spPr/>
      <dgm:t>
        <a:bodyPr/>
        <a:lstStyle/>
        <a:p>
          <a:endParaRPr lang="en-US"/>
        </a:p>
      </dgm:t>
    </dgm:pt>
    <dgm:pt modelId="{5248F4DA-C2AC-4578-97BA-C828326C21E6}">
      <dgm:prSet/>
      <dgm:spPr/>
      <dgm:t>
        <a:bodyPr/>
        <a:lstStyle/>
        <a:p>
          <a:r>
            <a:rPr lang="zh-CN"/>
            <a:t>酷炫的家谱：曾曾祖父：乔治布尔（</a:t>
          </a:r>
          <a:r>
            <a:rPr lang="en-US"/>
            <a:t>George</a:t>
          </a:r>
          <a:r>
            <a:rPr lang="zh-CN"/>
            <a:t> </a:t>
          </a:r>
          <a:r>
            <a:rPr lang="en-US"/>
            <a:t>Boole</a:t>
          </a:r>
          <a:r>
            <a:rPr lang="zh-CN"/>
            <a:t>）</a:t>
          </a:r>
          <a:endParaRPr lang="en-US"/>
        </a:p>
      </dgm:t>
    </dgm:pt>
    <dgm:pt modelId="{F473E511-99ED-442E-A31A-63B383EF4FB0}" type="parTrans" cxnId="{5D34EEAB-E166-4A14-AABA-566E28FC597C}">
      <dgm:prSet/>
      <dgm:spPr/>
      <dgm:t>
        <a:bodyPr/>
        <a:lstStyle/>
        <a:p>
          <a:endParaRPr lang="en-US"/>
        </a:p>
      </dgm:t>
    </dgm:pt>
    <dgm:pt modelId="{E2F36C9E-73B1-4F44-A383-4BD3D9125A1A}" type="sibTrans" cxnId="{5D34EEAB-E166-4A14-AABA-566E28FC597C}">
      <dgm:prSet/>
      <dgm:spPr/>
      <dgm:t>
        <a:bodyPr/>
        <a:lstStyle/>
        <a:p>
          <a:endParaRPr lang="en-US"/>
        </a:p>
      </dgm:t>
    </dgm:pt>
    <dgm:pt modelId="{9C4A8FFB-298C-E944-9E23-9BD8163FBA2A}" type="pres">
      <dgm:prSet presAssocID="{256F556B-9F22-4D2C-8FFD-B6E224C2C5DE}" presName="hierChild1" presStyleCnt="0">
        <dgm:presLayoutVars>
          <dgm:chPref val="1"/>
          <dgm:dir/>
          <dgm:animOne val="branch"/>
          <dgm:animLvl val="lvl"/>
          <dgm:resizeHandles/>
        </dgm:presLayoutVars>
      </dgm:prSet>
      <dgm:spPr/>
    </dgm:pt>
    <dgm:pt modelId="{2D8FBF95-34E9-C343-9B73-FD20BA9E3373}" type="pres">
      <dgm:prSet presAssocID="{93CBD9E5-FCFC-4BF0-B2A6-9C52D55D38EF}" presName="hierRoot1" presStyleCnt="0"/>
      <dgm:spPr/>
    </dgm:pt>
    <dgm:pt modelId="{B9105B74-CF46-2044-99D5-F56FABF4688C}" type="pres">
      <dgm:prSet presAssocID="{93CBD9E5-FCFC-4BF0-B2A6-9C52D55D38EF}" presName="composite" presStyleCnt="0"/>
      <dgm:spPr/>
    </dgm:pt>
    <dgm:pt modelId="{FAC7ADB6-0A9B-3B44-8A1B-5FCA6D8B30DD}" type="pres">
      <dgm:prSet presAssocID="{93CBD9E5-FCFC-4BF0-B2A6-9C52D55D38EF}" presName="background" presStyleLbl="node0" presStyleIdx="0" presStyleCnt="4"/>
      <dgm:spPr/>
    </dgm:pt>
    <dgm:pt modelId="{2FF38D93-2FC0-0D4F-816F-89C1164361D7}" type="pres">
      <dgm:prSet presAssocID="{93CBD9E5-FCFC-4BF0-B2A6-9C52D55D38EF}" presName="text" presStyleLbl="fgAcc0" presStyleIdx="0" presStyleCnt="4">
        <dgm:presLayoutVars>
          <dgm:chPref val="3"/>
        </dgm:presLayoutVars>
      </dgm:prSet>
      <dgm:spPr/>
    </dgm:pt>
    <dgm:pt modelId="{D3638BC6-2560-1F4F-98F1-D86C92ED37B1}" type="pres">
      <dgm:prSet presAssocID="{93CBD9E5-FCFC-4BF0-B2A6-9C52D55D38EF}" presName="hierChild2" presStyleCnt="0"/>
      <dgm:spPr/>
    </dgm:pt>
    <dgm:pt modelId="{99CEF574-D954-434F-A9F4-4F65F94D7ABC}" type="pres">
      <dgm:prSet presAssocID="{2C11AAAA-EC1C-41A1-B53B-86248A5EDFE4}" presName="hierRoot1" presStyleCnt="0"/>
      <dgm:spPr/>
    </dgm:pt>
    <dgm:pt modelId="{D4ABEEE9-5D6E-8D42-BCC5-B365E78E9A25}" type="pres">
      <dgm:prSet presAssocID="{2C11AAAA-EC1C-41A1-B53B-86248A5EDFE4}" presName="composite" presStyleCnt="0"/>
      <dgm:spPr/>
    </dgm:pt>
    <dgm:pt modelId="{D2E89268-8559-2A45-AAC2-453E6B4B2BA2}" type="pres">
      <dgm:prSet presAssocID="{2C11AAAA-EC1C-41A1-B53B-86248A5EDFE4}" presName="background" presStyleLbl="node0" presStyleIdx="1" presStyleCnt="4"/>
      <dgm:spPr/>
    </dgm:pt>
    <dgm:pt modelId="{52972036-B346-3F43-96B9-8FD6930F5C37}" type="pres">
      <dgm:prSet presAssocID="{2C11AAAA-EC1C-41A1-B53B-86248A5EDFE4}" presName="text" presStyleLbl="fgAcc0" presStyleIdx="1" presStyleCnt="4">
        <dgm:presLayoutVars>
          <dgm:chPref val="3"/>
        </dgm:presLayoutVars>
      </dgm:prSet>
      <dgm:spPr/>
    </dgm:pt>
    <dgm:pt modelId="{82052BEA-7E3B-B248-8886-1F83BEC1EF12}" type="pres">
      <dgm:prSet presAssocID="{2C11AAAA-EC1C-41A1-B53B-86248A5EDFE4}" presName="hierChild2" presStyleCnt="0"/>
      <dgm:spPr/>
    </dgm:pt>
    <dgm:pt modelId="{7D22390A-0490-1C4F-BF75-2C22A6247328}" type="pres">
      <dgm:prSet presAssocID="{3ACCE0DD-A8DD-463A-B2C3-B1B04125DA07}" presName="hierRoot1" presStyleCnt="0"/>
      <dgm:spPr/>
    </dgm:pt>
    <dgm:pt modelId="{FE4BB2F5-4B9E-6044-8BBB-CE6F0B70C5C4}" type="pres">
      <dgm:prSet presAssocID="{3ACCE0DD-A8DD-463A-B2C3-B1B04125DA07}" presName="composite" presStyleCnt="0"/>
      <dgm:spPr/>
    </dgm:pt>
    <dgm:pt modelId="{5CFF388D-3B0C-184B-8014-DBBD7C447DFD}" type="pres">
      <dgm:prSet presAssocID="{3ACCE0DD-A8DD-463A-B2C3-B1B04125DA07}" presName="background" presStyleLbl="node0" presStyleIdx="2" presStyleCnt="4"/>
      <dgm:spPr/>
    </dgm:pt>
    <dgm:pt modelId="{513B8755-C061-0344-948D-CF4CF8D00B77}" type="pres">
      <dgm:prSet presAssocID="{3ACCE0DD-A8DD-463A-B2C3-B1B04125DA07}" presName="text" presStyleLbl="fgAcc0" presStyleIdx="2" presStyleCnt="4">
        <dgm:presLayoutVars>
          <dgm:chPref val="3"/>
        </dgm:presLayoutVars>
      </dgm:prSet>
      <dgm:spPr/>
    </dgm:pt>
    <dgm:pt modelId="{E4F7BBBA-E6D3-434E-A8F0-5E50F8913BCE}" type="pres">
      <dgm:prSet presAssocID="{3ACCE0DD-A8DD-463A-B2C3-B1B04125DA07}" presName="hierChild2" presStyleCnt="0"/>
      <dgm:spPr/>
    </dgm:pt>
    <dgm:pt modelId="{32298671-4E87-6147-BE98-22B94588651F}" type="pres">
      <dgm:prSet presAssocID="{B1090808-F923-48D0-9913-029A85EEEB87}" presName="Name10" presStyleLbl="parChTrans1D2" presStyleIdx="0" presStyleCnt="2"/>
      <dgm:spPr/>
    </dgm:pt>
    <dgm:pt modelId="{40B5E030-7DBD-9B43-9BE3-7EEF58F44184}" type="pres">
      <dgm:prSet presAssocID="{94A424CF-B060-4D85-B22C-BA40C4AAF77D}" presName="hierRoot2" presStyleCnt="0"/>
      <dgm:spPr/>
    </dgm:pt>
    <dgm:pt modelId="{7A27E4D7-4F4F-7E48-83B4-D7FDE12C336A}" type="pres">
      <dgm:prSet presAssocID="{94A424CF-B060-4D85-B22C-BA40C4AAF77D}" presName="composite2" presStyleCnt="0"/>
      <dgm:spPr/>
    </dgm:pt>
    <dgm:pt modelId="{A5A59C4C-1D9F-4941-A599-D6BD67EB073F}" type="pres">
      <dgm:prSet presAssocID="{94A424CF-B060-4D85-B22C-BA40C4AAF77D}" presName="background2" presStyleLbl="node2" presStyleIdx="0" presStyleCnt="2"/>
      <dgm:spPr/>
    </dgm:pt>
    <dgm:pt modelId="{52D991FE-AD3E-6A47-B2D1-888493C3F0D8}" type="pres">
      <dgm:prSet presAssocID="{94A424CF-B060-4D85-B22C-BA40C4AAF77D}" presName="text2" presStyleLbl="fgAcc2" presStyleIdx="0" presStyleCnt="2">
        <dgm:presLayoutVars>
          <dgm:chPref val="3"/>
        </dgm:presLayoutVars>
      </dgm:prSet>
      <dgm:spPr/>
    </dgm:pt>
    <dgm:pt modelId="{78FA6C05-6C15-8D4C-93C6-ED258CFB4971}" type="pres">
      <dgm:prSet presAssocID="{94A424CF-B060-4D85-B22C-BA40C4AAF77D}" presName="hierChild3" presStyleCnt="0"/>
      <dgm:spPr/>
    </dgm:pt>
    <dgm:pt modelId="{58A6F970-C4BF-E843-9DAA-70B7D3B3EBE0}" type="pres">
      <dgm:prSet presAssocID="{49F0EEDE-4A32-4924-84EC-89C84EC54988}" presName="Name10" presStyleLbl="parChTrans1D2" presStyleIdx="1" presStyleCnt="2"/>
      <dgm:spPr/>
    </dgm:pt>
    <dgm:pt modelId="{0D4E3EE7-FDBD-614A-963D-D767AF7D26EB}" type="pres">
      <dgm:prSet presAssocID="{8FA815A6-0CED-4DC8-AED5-295EC722A6AB}" presName="hierRoot2" presStyleCnt="0"/>
      <dgm:spPr/>
    </dgm:pt>
    <dgm:pt modelId="{7749ED42-2BCA-BB46-A58C-A7F1EB7130B4}" type="pres">
      <dgm:prSet presAssocID="{8FA815A6-0CED-4DC8-AED5-295EC722A6AB}" presName="composite2" presStyleCnt="0"/>
      <dgm:spPr/>
    </dgm:pt>
    <dgm:pt modelId="{3AC7308A-49CD-3A48-80C1-4240F5993166}" type="pres">
      <dgm:prSet presAssocID="{8FA815A6-0CED-4DC8-AED5-295EC722A6AB}" presName="background2" presStyleLbl="node2" presStyleIdx="1" presStyleCnt="2"/>
      <dgm:spPr/>
    </dgm:pt>
    <dgm:pt modelId="{A7D82970-D420-D346-8007-BB76E62222A8}" type="pres">
      <dgm:prSet presAssocID="{8FA815A6-0CED-4DC8-AED5-295EC722A6AB}" presName="text2" presStyleLbl="fgAcc2" presStyleIdx="1" presStyleCnt="2">
        <dgm:presLayoutVars>
          <dgm:chPref val="3"/>
        </dgm:presLayoutVars>
      </dgm:prSet>
      <dgm:spPr/>
    </dgm:pt>
    <dgm:pt modelId="{F1F19816-F276-9049-B84A-E9405A4DCBC7}" type="pres">
      <dgm:prSet presAssocID="{8FA815A6-0CED-4DC8-AED5-295EC722A6AB}" presName="hierChild3" presStyleCnt="0"/>
      <dgm:spPr/>
    </dgm:pt>
    <dgm:pt modelId="{73CCA9B9-7AD9-BB45-9D35-BC65B215A597}" type="pres">
      <dgm:prSet presAssocID="{5248F4DA-C2AC-4578-97BA-C828326C21E6}" presName="hierRoot1" presStyleCnt="0"/>
      <dgm:spPr/>
    </dgm:pt>
    <dgm:pt modelId="{94B173F2-A7AD-704D-8364-67846517A870}" type="pres">
      <dgm:prSet presAssocID="{5248F4DA-C2AC-4578-97BA-C828326C21E6}" presName="composite" presStyleCnt="0"/>
      <dgm:spPr/>
    </dgm:pt>
    <dgm:pt modelId="{10142B78-8694-564B-8BE5-78215F5C4D29}" type="pres">
      <dgm:prSet presAssocID="{5248F4DA-C2AC-4578-97BA-C828326C21E6}" presName="background" presStyleLbl="node0" presStyleIdx="3" presStyleCnt="4"/>
      <dgm:spPr/>
    </dgm:pt>
    <dgm:pt modelId="{D8DF8BF7-0309-104E-B52B-5DECF7292515}" type="pres">
      <dgm:prSet presAssocID="{5248F4DA-C2AC-4578-97BA-C828326C21E6}" presName="text" presStyleLbl="fgAcc0" presStyleIdx="3" presStyleCnt="4">
        <dgm:presLayoutVars>
          <dgm:chPref val="3"/>
        </dgm:presLayoutVars>
      </dgm:prSet>
      <dgm:spPr/>
    </dgm:pt>
    <dgm:pt modelId="{9BD3DD11-E06F-9543-A394-3A020E0EB309}" type="pres">
      <dgm:prSet presAssocID="{5248F4DA-C2AC-4578-97BA-C828326C21E6}" presName="hierChild2" presStyleCnt="0"/>
      <dgm:spPr/>
    </dgm:pt>
  </dgm:ptLst>
  <dgm:cxnLst>
    <dgm:cxn modelId="{5EB1AF0F-0AB6-47AF-8A9B-9EF9AEB6C63D}" srcId="{256F556B-9F22-4D2C-8FFD-B6E224C2C5DE}" destId="{3ACCE0DD-A8DD-463A-B2C3-B1B04125DA07}" srcOrd="2" destOrd="0" parTransId="{D9B4AB1A-8CEB-4EDE-9902-AA09EC3CB58C}" sibTransId="{614DF136-34F6-4ED3-9B6F-FD5F034C6C97}"/>
    <dgm:cxn modelId="{F6D68F2E-8722-4A8C-AB7E-793FC3F21A7C}" srcId="{3ACCE0DD-A8DD-463A-B2C3-B1B04125DA07}" destId="{94A424CF-B060-4D85-B22C-BA40C4AAF77D}" srcOrd="0" destOrd="0" parTransId="{B1090808-F923-48D0-9913-029A85EEEB87}" sibTransId="{1A9A5817-0D8E-4D6F-A7E0-341BF0818373}"/>
    <dgm:cxn modelId="{2C7D2A4F-4623-2C42-925E-7FB45F29FBFE}" type="presOf" srcId="{256F556B-9F22-4D2C-8FFD-B6E224C2C5DE}" destId="{9C4A8FFB-298C-E944-9E23-9BD8163FBA2A}" srcOrd="0" destOrd="0" presId="urn:microsoft.com/office/officeart/2005/8/layout/hierarchy1"/>
    <dgm:cxn modelId="{A51D9754-65B6-8147-9970-9EA77C225863}" type="presOf" srcId="{B1090808-F923-48D0-9913-029A85EEEB87}" destId="{32298671-4E87-6147-BE98-22B94588651F}" srcOrd="0" destOrd="0" presId="urn:microsoft.com/office/officeart/2005/8/layout/hierarchy1"/>
    <dgm:cxn modelId="{4806D668-E60A-4602-B9A0-F276D1A647C4}" srcId="{3ACCE0DD-A8DD-463A-B2C3-B1B04125DA07}" destId="{8FA815A6-0CED-4DC8-AED5-295EC722A6AB}" srcOrd="1" destOrd="0" parTransId="{49F0EEDE-4A32-4924-84EC-89C84EC54988}" sibTransId="{E37D9CF8-2B1A-4990-BB43-0BEA1C5834D1}"/>
    <dgm:cxn modelId="{EB67276A-4CAC-4C46-AD25-0315B0740668}" type="presOf" srcId="{2C11AAAA-EC1C-41A1-B53B-86248A5EDFE4}" destId="{52972036-B346-3F43-96B9-8FD6930F5C37}" srcOrd="0" destOrd="0" presId="urn:microsoft.com/office/officeart/2005/8/layout/hierarchy1"/>
    <dgm:cxn modelId="{A28B7771-D3DE-AF4B-8640-28FDF9C85C58}" type="presOf" srcId="{93CBD9E5-FCFC-4BF0-B2A6-9C52D55D38EF}" destId="{2FF38D93-2FC0-0D4F-816F-89C1164361D7}" srcOrd="0" destOrd="0" presId="urn:microsoft.com/office/officeart/2005/8/layout/hierarchy1"/>
    <dgm:cxn modelId="{64AFCC72-4066-A045-B3EB-CAAA772A0A73}" type="presOf" srcId="{8FA815A6-0CED-4DC8-AED5-295EC722A6AB}" destId="{A7D82970-D420-D346-8007-BB76E62222A8}" srcOrd="0" destOrd="0" presId="urn:microsoft.com/office/officeart/2005/8/layout/hierarchy1"/>
    <dgm:cxn modelId="{B0E8F486-9394-F044-A6DD-6746F47ABBAE}" type="presOf" srcId="{3ACCE0DD-A8DD-463A-B2C3-B1B04125DA07}" destId="{513B8755-C061-0344-948D-CF4CF8D00B77}" srcOrd="0" destOrd="0" presId="urn:microsoft.com/office/officeart/2005/8/layout/hierarchy1"/>
    <dgm:cxn modelId="{F12B4EA8-442E-C945-BF7A-66C29AE196BE}" type="presOf" srcId="{94A424CF-B060-4D85-B22C-BA40C4AAF77D}" destId="{52D991FE-AD3E-6A47-B2D1-888493C3F0D8}" srcOrd="0" destOrd="0" presId="urn:microsoft.com/office/officeart/2005/8/layout/hierarchy1"/>
    <dgm:cxn modelId="{15DBA9A8-B46F-3F42-BDFC-EC92FC6949E2}" type="presOf" srcId="{5248F4DA-C2AC-4578-97BA-C828326C21E6}" destId="{D8DF8BF7-0309-104E-B52B-5DECF7292515}" srcOrd="0" destOrd="0" presId="urn:microsoft.com/office/officeart/2005/8/layout/hierarchy1"/>
    <dgm:cxn modelId="{5D34EEAB-E166-4A14-AABA-566E28FC597C}" srcId="{256F556B-9F22-4D2C-8FFD-B6E224C2C5DE}" destId="{5248F4DA-C2AC-4578-97BA-C828326C21E6}" srcOrd="3" destOrd="0" parTransId="{F473E511-99ED-442E-A31A-63B383EF4FB0}" sibTransId="{E2F36C9E-73B1-4F44-A383-4BD3D9125A1A}"/>
    <dgm:cxn modelId="{629729CD-B242-4C79-A839-E9D859EFA5C3}" srcId="{256F556B-9F22-4D2C-8FFD-B6E224C2C5DE}" destId="{93CBD9E5-FCFC-4BF0-B2A6-9C52D55D38EF}" srcOrd="0" destOrd="0" parTransId="{A210696E-3CEC-4F6C-A65D-35F085B0D652}" sibTransId="{D52EF751-2B1B-4537-A83E-8D1D6F83DBB3}"/>
    <dgm:cxn modelId="{9554C0D4-A81C-4E08-9CF0-A756B392C1BC}" srcId="{256F556B-9F22-4D2C-8FFD-B6E224C2C5DE}" destId="{2C11AAAA-EC1C-41A1-B53B-86248A5EDFE4}" srcOrd="1" destOrd="0" parTransId="{A2039DAB-21F4-473E-AC96-6F68A1D61A4F}" sibTransId="{85DE6D72-6C34-42C1-A0F7-DD9DABA9CF41}"/>
    <dgm:cxn modelId="{9A6463D5-A0BE-2744-97A1-677FAEEBBDA6}" type="presOf" srcId="{49F0EEDE-4A32-4924-84EC-89C84EC54988}" destId="{58A6F970-C4BF-E843-9DAA-70B7D3B3EBE0}" srcOrd="0" destOrd="0" presId="urn:microsoft.com/office/officeart/2005/8/layout/hierarchy1"/>
    <dgm:cxn modelId="{C1561616-5393-BE49-A009-BA84363E0A0B}" type="presParOf" srcId="{9C4A8FFB-298C-E944-9E23-9BD8163FBA2A}" destId="{2D8FBF95-34E9-C343-9B73-FD20BA9E3373}" srcOrd="0" destOrd="0" presId="urn:microsoft.com/office/officeart/2005/8/layout/hierarchy1"/>
    <dgm:cxn modelId="{20828158-FA2A-5241-B7AC-22BBC8D2A458}" type="presParOf" srcId="{2D8FBF95-34E9-C343-9B73-FD20BA9E3373}" destId="{B9105B74-CF46-2044-99D5-F56FABF4688C}" srcOrd="0" destOrd="0" presId="urn:microsoft.com/office/officeart/2005/8/layout/hierarchy1"/>
    <dgm:cxn modelId="{BDBE955A-44CE-D144-B111-9BDC5DCE9898}" type="presParOf" srcId="{B9105B74-CF46-2044-99D5-F56FABF4688C}" destId="{FAC7ADB6-0A9B-3B44-8A1B-5FCA6D8B30DD}" srcOrd="0" destOrd="0" presId="urn:microsoft.com/office/officeart/2005/8/layout/hierarchy1"/>
    <dgm:cxn modelId="{94B538BC-2E3D-0842-82CE-ABD24BC94EFF}" type="presParOf" srcId="{B9105B74-CF46-2044-99D5-F56FABF4688C}" destId="{2FF38D93-2FC0-0D4F-816F-89C1164361D7}" srcOrd="1" destOrd="0" presId="urn:microsoft.com/office/officeart/2005/8/layout/hierarchy1"/>
    <dgm:cxn modelId="{F8B70080-BBD5-F343-A442-C29945150453}" type="presParOf" srcId="{2D8FBF95-34E9-C343-9B73-FD20BA9E3373}" destId="{D3638BC6-2560-1F4F-98F1-D86C92ED37B1}" srcOrd="1" destOrd="0" presId="urn:microsoft.com/office/officeart/2005/8/layout/hierarchy1"/>
    <dgm:cxn modelId="{38BE51F7-633F-CA4B-BE17-AFBEFD77F068}" type="presParOf" srcId="{9C4A8FFB-298C-E944-9E23-9BD8163FBA2A}" destId="{99CEF574-D954-434F-A9F4-4F65F94D7ABC}" srcOrd="1" destOrd="0" presId="urn:microsoft.com/office/officeart/2005/8/layout/hierarchy1"/>
    <dgm:cxn modelId="{C3B9DE2E-CB00-DE42-A313-1459DF4F63FF}" type="presParOf" srcId="{99CEF574-D954-434F-A9F4-4F65F94D7ABC}" destId="{D4ABEEE9-5D6E-8D42-BCC5-B365E78E9A25}" srcOrd="0" destOrd="0" presId="urn:microsoft.com/office/officeart/2005/8/layout/hierarchy1"/>
    <dgm:cxn modelId="{5DA19AE2-27FE-1542-BF8B-0EA95B010AC3}" type="presParOf" srcId="{D4ABEEE9-5D6E-8D42-BCC5-B365E78E9A25}" destId="{D2E89268-8559-2A45-AAC2-453E6B4B2BA2}" srcOrd="0" destOrd="0" presId="urn:microsoft.com/office/officeart/2005/8/layout/hierarchy1"/>
    <dgm:cxn modelId="{CD341D83-4818-D549-A0B2-96D6DF5A1DBF}" type="presParOf" srcId="{D4ABEEE9-5D6E-8D42-BCC5-B365E78E9A25}" destId="{52972036-B346-3F43-96B9-8FD6930F5C37}" srcOrd="1" destOrd="0" presId="urn:microsoft.com/office/officeart/2005/8/layout/hierarchy1"/>
    <dgm:cxn modelId="{19164CE1-7EE0-A149-93DD-166492EA19B9}" type="presParOf" srcId="{99CEF574-D954-434F-A9F4-4F65F94D7ABC}" destId="{82052BEA-7E3B-B248-8886-1F83BEC1EF12}" srcOrd="1" destOrd="0" presId="urn:microsoft.com/office/officeart/2005/8/layout/hierarchy1"/>
    <dgm:cxn modelId="{3C317BC9-E66B-704F-83D1-9AC0959EE743}" type="presParOf" srcId="{9C4A8FFB-298C-E944-9E23-9BD8163FBA2A}" destId="{7D22390A-0490-1C4F-BF75-2C22A6247328}" srcOrd="2" destOrd="0" presId="urn:microsoft.com/office/officeart/2005/8/layout/hierarchy1"/>
    <dgm:cxn modelId="{68CB966E-74F7-0145-8DA0-0120331F87C4}" type="presParOf" srcId="{7D22390A-0490-1C4F-BF75-2C22A6247328}" destId="{FE4BB2F5-4B9E-6044-8BBB-CE6F0B70C5C4}" srcOrd="0" destOrd="0" presId="urn:microsoft.com/office/officeart/2005/8/layout/hierarchy1"/>
    <dgm:cxn modelId="{690D160F-109A-1C46-B8F6-BDB0A326B1BC}" type="presParOf" srcId="{FE4BB2F5-4B9E-6044-8BBB-CE6F0B70C5C4}" destId="{5CFF388D-3B0C-184B-8014-DBBD7C447DFD}" srcOrd="0" destOrd="0" presId="urn:microsoft.com/office/officeart/2005/8/layout/hierarchy1"/>
    <dgm:cxn modelId="{B6A6DAFD-4648-E147-AA3D-3FE755FEF6EC}" type="presParOf" srcId="{FE4BB2F5-4B9E-6044-8BBB-CE6F0B70C5C4}" destId="{513B8755-C061-0344-948D-CF4CF8D00B77}" srcOrd="1" destOrd="0" presId="urn:microsoft.com/office/officeart/2005/8/layout/hierarchy1"/>
    <dgm:cxn modelId="{1E2EE907-1AD5-634F-B29C-A91A28B26C23}" type="presParOf" srcId="{7D22390A-0490-1C4F-BF75-2C22A6247328}" destId="{E4F7BBBA-E6D3-434E-A8F0-5E50F8913BCE}" srcOrd="1" destOrd="0" presId="urn:microsoft.com/office/officeart/2005/8/layout/hierarchy1"/>
    <dgm:cxn modelId="{A0FDA183-0579-C44B-B184-7E00F45C81A2}" type="presParOf" srcId="{E4F7BBBA-E6D3-434E-A8F0-5E50F8913BCE}" destId="{32298671-4E87-6147-BE98-22B94588651F}" srcOrd="0" destOrd="0" presId="urn:microsoft.com/office/officeart/2005/8/layout/hierarchy1"/>
    <dgm:cxn modelId="{630B628A-E008-B249-AE33-EB9CDD257672}" type="presParOf" srcId="{E4F7BBBA-E6D3-434E-A8F0-5E50F8913BCE}" destId="{40B5E030-7DBD-9B43-9BE3-7EEF58F44184}" srcOrd="1" destOrd="0" presId="urn:microsoft.com/office/officeart/2005/8/layout/hierarchy1"/>
    <dgm:cxn modelId="{61B8D520-F97B-F94B-9664-D9C5158D7627}" type="presParOf" srcId="{40B5E030-7DBD-9B43-9BE3-7EEF58F44184}" destId="{7A27E4D7-4F4F-7E48-83B4-D7FDE12C336A}" srcOrd="0" destOrd="0" presId="urn:microsoft.com/office/officeart/2005/8/layout/hierarchy1"/>
    <dgm:cxn modelId="{B45AB8F5-59CD-444A-9EA0-4834CD39A223}" type="presParOf" srcId="{7A27E4D7-4F4F-7E48-83B4-D7FDE12C336A}" destId="{A5A59C4C-1D9F-4941-A599-D6BD67EB073F}" srcOrd="0" destOrd="0" presId="urn:microsoft.com/office/officeart/2005/8/layout/hierarchy1"/>
    <dgm:cxn modelId="{25246C66-F85D-274D-B2FA-D8C88C640EDF}" type="presParOf" srcId="{7A27E4D7-4F4F-7E48-83B4-D7FDE12C336A}" destId="{52D991FE-AD3E-6A47-B2D1-888493C3F0D8}" srcOrd="1" destOrd="0" presId="urn:microsoft.com/office/officeart/2005/8/layout/hierarchy1"/>
    <dgm:cxn modelId="{D89C7A7F-CACF-6F44-8F2A-1FC6B9F8C336}" type="presParOf" srcId="{40B5E030-7DBD-9B43-9BE3-7EEF58F44184}" destId="{78FA6C05-6C15-8D4C-93C6-ED258CFB4971}" srcOrd="1" destOrd="0" presId="urn:microsoft.com/office/officeart/2005/8/layout/hierarchy1"/>
    <dgm:cxn modelId="{9E59C137-C99C-4C4B-9700-180F6F5ED139}" type="presParOf" srcId="{E4F7BBBA-E6D3-434E-A8F0-5E50F8913BCE}" destId="{58A6F970-C4BF-E843-9DAA-70B7D3B3EBE0}" srcOrd="2" destOrd="0" presId="urn:microsoft.com/office/officeart/2005/8/layout/hierarchy1"/>
    <dgm:cxn modelId="{32D50934-E6D1-8841-A758-A55EEF4B9D92}" type="presParOf" srcId="{E4F7BBBA-E6D3-434E-A8F0-5E50F8913BCE}" destId="{0D4E3EE7-FDBD-614A-963D-D767AF7D26EB}" srcOrd="3" destOrd="0" presId="urn:microsoft.com/office/officeart/2005/8/layout/hierarchy1"/>
    <dgm:cxn modelId="{AEC181D3-551E-EE42-A9E8-4A46C57AA432}" type="presParOf" srcId="{0D4E3EE7-FDBD-614A-963D-D767AF7D26EB}" destId="{7749ED42-2BCA-BB46-A58C-A7F1EB7130B4}" srcOrd="0" destOrd="0" presId="urn:microsoft.com/office/officeart/2005/8/layout/hierarchy1"/>
    <dgm:cxn modelId="{9270B9C7-E7B8-0348-ADD1-D38E66AECB4B}" type="presParOf" srcId="{7749ED42-2BCA-BB46-A58C-A7F1EB7130B4}" destId="{3AC7308A-49CD-3A48-80C1-4240F5993166}" srcOrd="0" destOrd="0" presId="urn:microsoft.com/office/officeart/2005/8/layout/hierarchy1"/>
    <dgm:cxn modelId="{5B37D1A5-046E-6A4B-82A5-09F44C63F100}" type="presParOf" srcId="{7749ED42-2BCA-BB46-A58C-A7F1EB7130B4}" destId="{A7D82970-D420-D346-8007-BB76E62222A8}" srcOrd="1" destOrd="0" presId="urn:microsoft.com/office/officeart/2005/8/layout/hierarchy1"/>
    <dgm:cxn modelId="{A787D5D9-387F-8340-800E-5E9FFFC902D0}" type="presParOf" srcId="{0D4E3EE7-FDBD-614A-963D-D767AF7D26EB}" destId="{F1F19816-F276-9049-B84A-E9405A4DCBC7}" srcOrd="1" destOrd="0" presId="urn:microsoft.com/office/officeart/2005/8/layout/hierarchy1"/>
    <dgm:cxn modelId="{F2906F17-B1C1-4E41-90E1-8F2CCDEA97D5}" type="presParOf" srcId="{9C4A8FFB-298C-E944-9E23-9BD8163FBA2A}" destId="{73CCA9B9-7AD9-BB45-9D35-BC65B215A597}" srcOrd="3" destOrd="0" presId="urn:microsoft.com/office/officeart/2005/8/layout/hierarchy1"/>
    <dgm:cxn modelId="{86C68073-AE0F-2746-9F04-3B24A7BF1A79}" type="presParOf" srcId="{73CCA9B9-7AD9-BB45-9D35-BC65B215A597}" destId="{94B173F2-A7AD-704D-8364-67846517A870}" srcOrd="0" destOrd="0" presId="urn:microsoft.com/office/officeart/2005/8/layout/hierarchy1"/>
    <dgm:cxn modelId="{903209AD-A544-FC4F-A840-BF50EF7436FB}" type="presParOf" srcId="{94B173F2-A7AD-704D-8364-67846517A870}" destId="{10142B78-8694-564B-8BE5-78215F5C4D29}" srcOrd="0" destOrd="0" presId="urn:microsoft.com/office/officeart/2005/8/layout/hierarchy1"/>
    <dgm:cxn modelId="{57274F83-055A-E443-8E28-F7D309B44486}" type="presParOf" srcId="{94B173F2-A7AD-704D-8364-67846517A870}" destId="{D8DF8BF7-0309-104E-B52B-5DECF7292515}" srcOrd="1" destOrd="0" presId="urn:microsoft.com/office/officeart/2005/8/layout/hierarchy1"/>
    <dgm:cxn modelId="{C031AB7D-FF36-A54C-BD4F-B3F17E0C2BAC}" type="presParOf" srcId="{73CCA9B9-7AD9-BB45-9D35-BC65B215A597}" destId="{9BD3DD11-E06F-9543-A394-3A020E0EB309}"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6F970-C4BF-E843-9DAA-70B7D3B3EBE0}">
      <dsp:nvSpPr>
        <dsp:cNvPr id="0" name=""/>
        <dsp:cNvSpPr/>
      </dsp:nvSpPr>
      <dsp:spPr>
        <a:xfrm>
          <a:off x="4837734" y="1738062"/>
          <a:ext cx="1003580" cy="477613"/>
        </a:xfrm>
        <a:custGeom>
          <a:avLst/>
          <a:gdLst/>
          <a:ahLst/>
          <a:cxnLst/>
          <a:rect l="0" t="0" r="0" b="0"/>
          <a:pathLst>
            <a:path>
              <a:moveTo>
                <a:pt x="0" y="0"/>
              </a:moveTo>
              <a:lnTo>
                <a:pt x="0" y="325479"/>
              </a:lnTo>
              <a:lnTo>
                <a:pt x="1003580" y="325479"/>
              </a:lnTo>
              <a:lnTo>
                <a:pt x="1003580" y="4776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298671-4E87-6147-BE98-22B94588651F}">
      <dsp:nvSpPr>
        <dsp:cNvPr id="0" name=""/>
        <dsp:cNvSpPr/>
      </dsp:nvSpPr>
      <dsp:spPr>
        <a:xfrm>
          <a:off x="3834153" y="1738062"/>
          <a:ext cx="1003580" cy="477613"/>
        </a:xfrm>
        <a:custGeom>
          <a:avLst/>
          <a:gdLst/>
          <a:ahLst/>
          <a:cxnLst/>
          <a:rect l="0" t="0" r="0" b="0"/>
          <a:pathLst>
            <a:path>
              <a:moveTo>
                <a:pt x="1003580" y="0"/>
              </a:moveTo>
              <a:lnTo>
                <a:pt x="1003580" y="325479"/>
              </a:lnTo>
              <a:lnTo>
                <a:pt x="0" y="325479"/>
              </a:lnTo>
              <a:lnTo>
                <a:pt x="0" y="4776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C7ADB6-0A9B-3B44-8A1B-5FCA6D8B30DD}">
      <dsp:nvSpPr>
        <dsp:cNvPr id="0" name=""/>
        <dsp:cNvSpPr/>
      </dsp:nvSpPr>
      <dsp:spPr>
        <a:xfrm>
          <a:off x="2300" y="695250"/>
          <a:ext cx="1642223" cy="10428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F38D93-2FC0-0D4F-816F-89C1164361D7}">
      <dsp:nvSpPr>
        <dsp:cNvPr id="0" name=""/>
        <dsp:cNvSpPr/>
      </dsp:nvSpPr>
      <dsp:spPr>
        <a:xfrm>
          <a:off x="184769" y="868596"/>
          <a:ext cx="1642223" cy="104281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kumimoji="1" lang="zh-CN" sz="1300" kern="1200"/>
            <a:t>出生于英国，加拿大多伦多大学，现在</a:t>
          </a:r>
          <a:r>
            <a:rPr kumimoji="1" lang="en-US" sz="1300" kern="1200"/>
            <a:t>Google</a:t>
          </a:r>
          <a:endParaRPr lang="en-US" sz="1300" kern="1200"/>
        </a:p>
      </dsp:txBody>
      <dsp:txXfrm>
        <a:off x="215312" y="899139"/>
        <a:ext cx="1581137" cy="981725"/>
      </dsp:txXfrm>
    </dsp:sp>
    <dsp:sp modelId="{D2E89268-8559-2A45-AAC2-453E6B4B2BA2}">
      <dsp:nvSpPr>
        <dsp:cNvPr id="0" name=""/>
        <dsp:cNvSpPr/>
      </dsp:nvSpPr>
      <dsp:spPr>
        <a:xfrm>
          <a:off x="2009461" y="695250"/>
          <a:ext cx="1642223" cy="10428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972036-B346-3F43-96B9-8FD6930F5C37}">
      <dsp:nvSpPr>
        <dsp:cNvPr id="0" name=""/>
        <dsp:cNvSpPr/>
      </dsp:nvSpPr>
      <dsp:spPr>
        <a:xfrm>
          <a:off x="2191930" y="868596"/>
          <a:ext cx="1642223" cy="104281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kumimoji="1" lang="zh-CN" sz="1300" kern="1200"/>
            <a:t>学术成就：多层网络的反向传播算法、</a:t>
          </a:r>
          <a:r>
            <a:rPr kumimoji="1" lang="en-US" sz="1300" kern="1200"/>
            <a:t>Boltzmann</a:t>
          </a:r>
          <a:r>
            <a:rPr kumimoji="1" lang="zh-CN" sz="1300" kern="1200"/>
            <a:t>机、深度学习之父</a:t>
          </a:r>
          <a:endParaRPr lang="en-US" sz="1300" kern="1200"/>
        </a:p>
      </dsp:txBody>
      <dsp:txXfrm>
        <a:off x="2222473" y="899139"/>
        <a:ext cx="1581137" cy="981725"/>
      </dsp:txXfrm>
    </dsp:sp>
    <dsp:sp modelId="{5CFF388D-3B0C-184B-8014-DBBD7C447DFD}">
      <dsp:nvSpPr>
        <dsp:cNvPr id="0" name=""/>
        <dsp:cNvSpPr/>
      </dsp:nvSpPr>
      <dsp:spPr>
        <a:xfrm>
          <a:off x="4016623" y="695250"/>
          <a:ext cx="1642223" cy="10428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3B8755-C061-0344-948D-CF4CF8D00B77}">
      <dsp:nvSpPr>
        <dsp:cNvPr id="0" name=""/>
        <dsp:cNvSpPr/>
      </dsp:nvSpPr>
      <dsp:spPr>
        <a:xfrm>
          <a:off x="4199092" y="868596"/>
          <a:ext cx="1642223" cy="104281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kumimoji="1" lang="zh-CN" sz="1300" kern="1200"/>
            <a:t>媒体：</a:t>
          </a:r>
          <a:endParaRPr lang="en-US" sz="1300" kern="1200"/>
        </a:p>
      </dsp:txBody>
      <dsp:txXfrm>
        <a:off x="4229635" y="899139"/>
        <a:ext cx="1581137" cy="981725"/>
      </dsp:txXfrm>
    </dsp:sp>
    <dsp:sp modelId="{A5A59C4C-1D9F-4941-A599-D6BD67EB073F}">
      <dsp:nvSpPr>
        <dsp:cNvPr id="0" name=""/>
        <dsp:cNvSpPr/>
      </dsp:nvSpPr>
      <dsp:spPr>
        <a:xfrm>
          <a:off x="3013042" y="2215675"/>
          <a:ext cx="1642223" cy="10428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D991FE-AD3E-6A47-B2D1-888493C3F0D8}">
      <dsp:nvSpPr>
        <dsp:cNvPr id="0" name=""/>
        <dsp:cNvSpPr/>
      </dsp:nvSpPr>
      <dsp:spPr>
        <a:xfrm>
          <a:off x="3195511" y="2389020"/>
          <a:ext cx="1642223" cy="104281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How a Toronto professor’s research revolutionized artificial intelligence</a:t>
          </a:r>
          <a:endParaRPr lang="en-US" sz="1300" kern="1200" dirty="0"/>
        </a:p>
      </dsp:txBody>
      <dsp:txXfrm>
        <a:off x="3226054" y="2419563"/>
        <a:ext cx="1581137" cy="981725"/>
      </dsp:txXfrm>
    </dsp:sp>
    <dsp:sp modelId="{3AC7308A-49CD-3A48-80C1-4240F5993166}">
      <dsp:nvSpPr>
        <dsp:cNvPr id="0" name=""/>
        <dsp:cNvSpPr/>
      </dsp:nvSpPr>
      <dsp:spPr>
        <a:xfrm>
          <a:off x="5020203" y="2215675"/>
          <a:ext cx="1642223" cy="10428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D82970-D420-D346-8007-BB76E62222A8}">
      <dsp:nvSpPr>
        <dsp:cNvPr id="0" name=""/>
        <dsp:cNvSpPr/>
      </dsp:nvSpPr>
      <dsp:spPr>
        <a:xfrm>
          <a:off x="5202673" y="2389020"/>
          <a:ext cx="1642223" cy="104281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The Man Behind the Google Brain</a:t>
          </a:r>
          <a:endParaRPr lang="en-US" sz="1300" kern="1200"/>
        </a:p>
      </dsp:txBody>
      <dsp:txXfrm>
        <a:off x="5233216" y="2419563"/>
        <a:ext cx="1581137" cy="981725"/>
      </dsp:txXfrm>
    </dsp:sp>
    <dsp:sp modelId="{10142B78-8694-564B-8BE5-78215F5C4D29}">
      <dsp:nvSpPr>
        <dsp:cNvPr id="0" name=""/>
        <dsp:cNvSpPr/>
      </dsp:nvSpPr>
      <dsp:spPr>
        <a:xfrm>
          <a:off x="6023784" y="695250"/>
          <a:ext cx="1642223" cy="10428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DF8BF7-0309-104E-B52B-5DECF7292515}">
      <dsp:nvSpPr>
        <dsp:cNvPr id="0" name=""/>
        <dsp:cNvSpPr/>
      </dsp:nvSpPr>
      <dsp:spPr>
        <a:xfrm>
          <a:off x="6206253" y="868596"/>
          <a:ext cx="1642223" cy="104281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kern="1200"/>
            <a:t>酷炫的家谱：曾曾祖父：乔治布尔（</a:t>
          </a:r>
          <a:r>
            <a:rPr lang="en-US" sz="1300" kern="1200"/>
            <a:t>George</a:t>
          </a:r>
          <a:r>
            <a:rPr lang="zh-CN" sz="1300" kern="1200"/>
            <a:t> </a:t>
          </a:r>
          <a:r>
            <a:rPr lang="en-US" sz="1300" kern="1200"/>
            <a:t>Boole</a:t>
          </a:r>
          <a:r>
            <a:rPr lang="zh-CN" sz="1300" kern="1200"/>
            <a:t>）</a:t>
          </a:r>
          <a:endParaRPr lang="en-US" sz="1300" kern="1200"/>
        </a:p>
      </dsp:txBody>
      <dsp:txXfrm>
        <a:off x="6236796" y="899139"/>
        <a:ext cx="1581137" cy="9817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2023/2/15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2778533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a:t>
            </a:fld>
            <a:endParaRPr kumimoji="1" lang="zh-CN" altLang="en-US"/>
          </a:p>
        </p:txBody>
      </p:sp>
    </p:spTree>
    <p:extLst>
      <p:ext uri="{BB962C8B-B14F-4D97-AF65-F5344CB8AC3E}">
        <p14:creationId xmlns:p14="http://schemas.microsoft.com/office/powerpoint/2010/main" val="3356355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2667545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1345225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14</a:t>
            </a:fld>
            <a:endParaRPr kumimoji="1" lang="zh-CN" altLang="en-US"/>
          </a:p>
        </p:txBody>
      </p:sp>
    </p:spTree>
    <p:extLst>
      <p:ext uri="{BB962C8B-B14F-4D97-AF65-F5344CB8AC3E}">
        <p14:creationId xmlns:p14="http://schemas.microsoft.com/office/powerpoint/2010/main" val="1902826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15</a:t>
            </a:fld>
            <a:endParaRPr kumimoji="1" lang="zh-CN" altLang="en-US"/>
          </a:p>
        </p:txBody>
      </p:sp>
    </p:spTree>
    <p:extLst>
      <p:ext uri="{BB962C8B-B14F-4D97-AF65-F5344CB8AC3E}">
        <p14:creationId xmlns:p14="http://schemas.microsoft.com/office/powerpoint/2010/main" val="3986764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16</a:t>
            </a:fld>
            <a:endParaRPr kumimoji="1" lang="zh-CN" altLang="en-US"/>
          </a:p>
        </p:txBody>
      </p:sp>
    </p:spTree>
    <p:extLst>
      <p:ext uri="{BB962C8B-B14F-4D97-AF65-F5344CB8AC3E}">
        <p14:creationId xmlns:p14="http://schemas.microsoft.com/office/powerpoint/2010/main" val="407529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17</a:t>
            </a:fld>
            <a:endParaRPr kumimoji="1" lang="zh-CN" altLang="en-US"/>
          </a:p>
        </p:txBody>
      </p:sp>
    </p:spTree>
    <p:extLst>
      <p:ext uri="{BB962C8B-B14F-4D97-AF65-F5344CB8AC3E}">
        <p14:creationId xmlns:p14="http://schemas.microsoft.com/office/powerpoint/2010/main" val="2739524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3686816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273770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1497130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1632627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2428326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2440560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2576706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2007237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4154318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438774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541203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4101724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29</a:t>
            </a:fld>
            <a:endParaRPr kumimoji="1" lang="zh-CN" altLang="en-US"/>
          </a:p>
        </p:txBody>
      </p:sp>
    </p:spTree>
    <p:extLst>
      <p:ext uri="{BB962C8B-B14F-4D97-AF65-F5344CB8AC3E}">
        <p14:creationId xmlns:p14="http://schemas.microsoft.com/office/powerpoint/2010/main" val="2265626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3177267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30</a:t>
            </a:fld>
            <a:endParaRPr kumimoji="1" lang="zh-CN" altLang="en-US"/>
          </a:p>
        </p:txBody>
      </p:sp>
    </p:spTree>
    <p:extLst>
      <p:ext uri="{BB962C8B-B14F-4D97-AF65-F5344CB8AC3E}">
        <p14:creationId xmlns:p14="http://schemas.microsoft.com/office/powerpoint/2010/main" val="2304700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31</a:t>
            </a:fld>
            <a:endParaRPr kumimoji="1" lang="zh-CN" altLang="en-US"/>
          </a:p>
        </p:txBody>
      </p:sp>
    </p:spTree>
    <p:extLst>
      <p:ext uri="{BB962C8B-B14F-4D97-AF65-F5344CB8AC3E}">
        <p14:creationId xmlns:p14="http://schemas.microsoft.com/office/powerpoint/2010/main" val="2848504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32</a:t>
            </a:fld>
            <a:endParaRPr kumimoji="1" lang="zh-CN" altLang="en-US"/>
          </a:p>
        </p:txBody>
      </p:sp>
    </p:spTree>
    <p:extLst>
      <p:ext uri="{BB962C8B-B14F-4D97-AF65-F5344CB8AC3E}">
        <p14:creationId xmlns:p14="http://schemas.microsoft.com/office/powerpoint/2010/main" val="3511343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33</a:t>
            </a:fld>
            <a:endParaRPr kumimoji="1" lang="zh-CN" altLang="en-US"/>
          </a:p>
        </p:txBody>
      </p:sp>
    </p:spTree>
    <p:extLst>
      <p:ext uri="{BB962C8B-B14F-4D97-AF65-F5344CB8AC3E}">
        <p14:creationId xmlns:p14="http://schemas.microsoft.com/office/powerpoint/2010/main" val="160052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312901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1450701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2681120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2396165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2060201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121065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3531259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3202024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578171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15701752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2479160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3671784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158679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771417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1633552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38618604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4071375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3256063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1521779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3659990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2039409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41497915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1194094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41516499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1445891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59</a:t>
            </a:fld>
            <a:endParaRPr kumimoji="1" lang="zh-CN" altLang="en-US"/>
          </a:p>
        </p:txBody>
      </p:sp>
    </p:spTree>
    <p:extLst>
      <p:ext uri="{BB962C8B-B14F-4D97-AF65-F5344CB8AC3E}">
        <p14:creationId xmlns:p14="http://schemas.microsoft.com/office/powerpoint/2010/main" val="28025170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61</a:t>
            </a:fld>
            <a:endParaRPr kumimoji="1" lang="zh-CN" altLang="en-US"/>
          </a:p>
        </p:txBody>
      </p:sp>
    </p:spTree>
    <p:extLst>
      <p:ext uri="{BB962C8B-B14F-4D97-AF65-F5344CB8AC3E}">
        <p14:creationId xmlns:p14="http://schemas.microsoft.com/office/powerpoint/2010/main" val="760369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62</a:t>
            </a:fld>
            <a:endParaRPr kumimoji="1" lang="zh-CN" altLang="en-US"/>
          </a:p>
        </p:txBody>
      </p:sp>
    </p:spTree>
    <p:extLst>
      <p:ext uri="{BB962C8B-B14F-4D97-AF65-F5344CB8AC3E}">
        <p14:creationId xmlns:p14="http://schemas.microsoft.com/office/powerpoint/2010/main" val="3222931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770588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63</a:t>
            </a:fld>
            <a:endParaRPr kumimoji="1" lang="zh-CN" altLang="en-US"/>
          </a:p>
        </p:txBody>
      </p:sp>
    </p:spTree>
    <p:extLst>
      <p:ext uri="{BB962C8B-B14F-4D97-AF65-F5344CB8AC3E}">
        <p14:creationId xmlns:p14="http://schemas.microsoft.com/office/powerpoint/2010/main" val="15626751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64</a:t>
            </a:fld>
            <a:endParaRPr kumimoji="1" lang="zh-CN" altLang="en-US"/>
          </a:p>
        </p:txBody>
      </p:sp>
    </p:spTree>
    <p:extLst>
      <p:ext uri="{BB962C8B-B14F-4D97-AF65-F5344CB8AC3E}">
        <p14:creationId xmlns:p14="http://schemas.microsoft.com/office/powerpoint/2010/main" val="2608100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65</a:t>
            </a:fld>
            <a:endParaRPr kumimoji="1" lang="zh-CN" altLang="en-US"/>
          </a:p>
        </p:txBody>
      </p:sp>
    </p:spTree>
    <p:extLst>
      <p:ext uri="{BB962C8B-B14F-4D97-AF65-F5344CB8AC3E}">
        <p14:creationId xmlns:p14="http://schemas.microsoft.com/office/powerpoint/2010/main" val="3483976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66</a:t>
            </a:fld>
            <a:endParaRPr kumimoji="1" lang="zh-CN" altLang="en-US"/>
          </a:p>
        </p:txBody>
      </p:sp>
    </p:spTree>
    <p:extLst>
      <p:ext uri="{BB962C8B-B14F-4D97-AF65-F5344CB8AC3E}">
        <p14:creationId xmlns:p14="http://schemas.microsoft.com/office/powerpoint/2010/main" val="35893135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67</a:t>
            </a:fld>
            <a:endParaRPr kumimoji="1" lang="zh-CN" altLang="en-US"/>
          </a:p>
        </p:txBody>
      </p:sp>
    </p:spTree>
    <p:extLst>
      <p:ext uri="{BB962C8B-B14F-4D97-AF65-F5344CB8AC3E}">
        <p14:creationId xmlns:p14="http://schemas.microsoft.com/office/powerpoint/2010/main" val="190223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68</a:t>
            </a:fld>
            <a:endParaRPr kumimoji="1" lang="zh-CN" altLang="en-US"/>
          </a:p>
        </p:txBody>
      </p:sp>
    </p:spTree>
    <p:extLst>
      <p:ext uri="{BB962C8B-B14F-4D97-AF65-F5344CB8AC3E}">
        <p14:creationId xmlns:p14="http://schemas.microsoft.com/office/powerpoint/2010/main" val="3178612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69</a:t>
            </a:fld>
            <a:endParaRPr kumimoji="1" lang="zh-CN" altLang="en-US"/>
          </a:p>
        </p:txBody>
      </p:sp>
    </p:spTree>
    <p:extLst>
      <p:ext uri="{BB962C8B-B14F-4D97-AF65-F5344CB8AC3E}">
        <p14:creationId xmlns:p14="http://schemas.microsoft.com/office/powerpoint/2010/main" val="26572870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尾页</a:t>
            </a:r>
          </a:p>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70</a:t>
            </a:fld>
            <a:endParaRPr kumimoji="1" lang="zh-CN" altLang="en-US"/>
          </a:p>
        </p:txBody>
      </p:sp>
    </p:spTree>
    <p:extLst>
      <p:ext uri="{BB962C8B-B14F-4D97-AF65-F5344CB8AC3E}">
        <p14:creationId xmlns:p14="http://schemas.microsoft.com/office/powerpoint/2010/main" val="5124767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尾页</a:t>
            </a:r>
          </a:p>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71</a:t>
            </a:fld>
            <a:endParaRPr kumimoji="1" lang="zh-CN" altLang="en-US"/>
          </a:p>
        </p:txBody>
      </p:sp>
    </p:spTree>
    <p:extLst>
      <p:ext uri="{BB962C8B-B14F-4D97-AF65-F5344CB8AC3E}">
        <p14:creationId xmlns:p14="http://schemas.microsoft.com/office/powerpoint/2010/main" val="2883967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尾页</a:t>
            </a:r>
          </a:p>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72</a:t>
            </a:fld>
            <a:endParaRPr kumimoji="1" lang="zh-CN" altLang="en-US"/>
          </a:p>
        </p:txBody>
      </p:sp>
    </p:spTree>
    <p:extLst>
      <p:ext uri="{BB962C8B-B14F-4D97-AF65-F5344CB8AC3E}">
        <p14:creationId xmlns:p14="http://schemas.microsoft.com/office/powerpoint/2010/main" val="3391618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403187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3584513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794167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2/15/23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2/15/23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2/15/23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2/15/23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2/15/23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2/15/23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2/15/23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2/15/23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2/15/23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2/15/23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2/15/23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2/15/23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2/15/23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2/15/23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2/15/23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29.tiff"/><Relationship Id="rId4" Type="http://schemas.openxmlformats.org/officeDocument/2006/relationships/image" Target="../media/image28.tif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31.tiff"/><Relationship Id="rId4" Type="http://schemas.openxmlformats.org/officeDocument/2006/relationships/image" Target="../media/image30.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40.jpeg"/><Relationship Id="rId5" Type="http://schemas.openxmlformats.org/officeDocument/2006/relationships/hyperlink" Target="http://en.wikipedia.org/wiki/Plane_(geometry)" TargetMode="External"/><Relationship Id="rId4" Type="http://schemas.openxmlformats.org/officeDocument/2006/relationships/hyperlink" Target="http://en.wikipedia.org/wiki/Squar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44.jpeg"/><Relationship Id="rId5" Type="http://schemas.openxmlformats.org/officeDocument/2006/relationships/image" Target="../media/image43.tiff"/><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50.tiff"/><Relationship Id="rId4" Type="http://schemas.openxmlformats.org/officeDocument/2006/relationships/image" Target="../media/image49.tif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52.jpeg"/><Relationship Id="rId4" Type="http://schemas.openxmlformats.org/officeDocument/2006/relationships/image" Target="../media/image51.tif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image" Target="../media/image54.tiff"/><Relationship Id="rId4" Type="http://schemas.openxmlformats.org/officeDocument/2006/relationships/image" Target="../media/image53.tiff"/></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57.jpeg"/><Relationship Id="rId5" Type="http://schemas.openxmlformats.org/officeDocument/2006/relationships/image" Target="../media/image56.tiff"/><Relationship Id="rId4" Type="http://schemas.openxmlformats.org/officeDocument/2006/relationships/image" Target="../media/image55.tif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tiff"/><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59.gif"/></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4.xml"/><Relationship Id="rId5" Type="http://schemas.openxmlformats.org/officeDocument/2006/relationships/image" Target="../media/image64.png"/><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6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5.jpeg"/><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67.tiff"/></Relationships>
</file>

<file path=ppt/slides/_rels/slide3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68.tiff"/></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openxmlformats.org/officeDocument/2006/relationships/image" Target="../media/image69.tif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4.xml"/><Relationship Id="rId5" Type="http://schemas.openxmlformats.org/officeDocument/2006/relationships/image" Target="../media/image71.tiff"/><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4.xml"/><Relationship Id="rId5" Type="http://schemas.openxmlformats.org/officeDocument/2006/relationships/image" Target="../media/image73.jpeg"/><Relationship Id="rId4" Type="http://schemas.openxmlformats.org/officeDocument/2006/relationships/image" Target="../media/image72.tif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image" Target="../media/image1.png"/><Relationship Id="rId7" Type="http://schemas.openxmlformats.org/officeDocument/2006/relationships/image" Target="../media/image77.tiff"/><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tiff"/><Relationship Id="rId9" Type="http://schemas.openxmlformats.org/officeDocument/2006/relationships/image" Target="../media/image79.tiff"/></Relationships>
</file>

<file path=ppt/slides/_rels/slide4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3.tiff"/><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82.tiff"/><Relationship Id="rId5" Type="http://schemas.openxmlformats.org/officeDocument/2006/relationships/image" Target="../media/image81.jpeg"/><Relationship Id="rId4" Type="http://schemas.openxmlformats.org/officeDocument/2006/relationships/image" Target="../media/image80.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8" Type="http://schemas.openxmlformats.org/officeDocument/2006/relationships/image" Target="../media/image88.gif"/><Relationship Id="rId3" Type="http://schemas.openxmlformats.org/officeDocument/2006/relationships/slideLayout" Target="../slideLayouts/slideLayout24.xml"/><Relationship Id="rId7" Type="http://schemas.openxmlformats.org/officeDocument/2006/relationships/image" Target="../media/image87.gif"/><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6.tiff"/><Relationship Id="rId5" Type="http://schemas.openxmlformats.org/officeDocument/2006/relationships/image" Target="../media/image24.tiff"/><Relationship Id="rId10" Type="http://schemas.openxmlformats.org/officeDocument/2006/relationships/image" Target="../media/image90.png"/><Relationship Id="rId4" Type="http://schemas.openxmlformats.org/officeDocument/2006/relationships/image" Target="../media/image85.tiff"/><Relationship Id="rId9"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91.tiff"/></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4.xml"/><Relationship Id="rId5" Type="http://schemas.openxmlformats.org/officeDocument/2006/relationships/image" Target="../media/image92.tiff"/><Relationship Id="rId4" Type="http://schemas.openxmlformats.org/officeDocument/2006/relationships/image" Target="../media/image91.tiff"/></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85.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85.tiff"/></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85.tiff"/></Relationships>
</file>

<file path=ppt/slides/_rels/slide5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94.tiff"/></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85.tiff"/></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85.tiff"/></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4.xml"/><Relationship Id="rId4" Type="http://schemas.openxmlformats.org/officeDocument/2006/relationships/image" Target="../media/image100.jpeg"/></Relationships>
</file>

<file path=ppt/slides/_rels/slide58.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image" Target="../media/image102.tiff"/><Relationship Id="rId1" Type="http://schemas.openxmlformats.org/officeDocument/2006/relationships/slideLayout" Target="../slideLayouts/slideLayout23.xml"/><Relationship Id="rId4" Type="http://schemas.openxmlformats.org/officeDocument/2006/relationships/image" Target="../media/image104.tiff"/></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8.tiff"/><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image" Target="../media/image107.jpeg"/><Relationship Id="rId5" Type="http://schemas.openxmlformats.org/officeDocument/2006/relationships/image" Target="../media/image106.tiff"/><Relationship Id="rId4" Type="http://schemas.openxmlformats.org/officeDocument/2006/relationships/image" Target="../media/image105.tiff"/></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4.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111.tiff"/><Relationship Id="rId4" Type="http://schemas.openxmlformats.org/officeDocument/2006/relationships/image" Target="../media/image110.tiff"/></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113.wmf"/><Relationship Id="rId4" Type="http://schemas.openxmlformats.org/officeDocument/2006/relationships/image" Target="../media/image112.tiff"/></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114.gif"/></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115.gif"/></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4.xml"/><Relationship Id="rId5" Type="http://schemas.openxmlformats.org/officeDocument/2006/relationships/image" Target="../media/image5.jpe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jpe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121.tiff"/></Relationships>
</file>

<file path=ppt/slides/_rels/slide8.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png"/><Relationship Id="rId7"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jpeg"/><Relationship Id="rId9" Type="http://schemas.openxmlformats.org/officeDocument/2006/relationships/image" Target="../media/image22.tiff"/></Relationships>
</file>

<file path=ppt/slides/_rels/slide9.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1.png"/><Relationship Id="rId7"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3765746" y="1710259"/>
            <a:ext cx="10221208"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AI History and Perspective</a:t>
            </a:r>
            <a:endParaRPr lang="zh-CN" altLang="en-US" sz="3200"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F0C4D846-0FD0-49F8-A42D-713CEE8647DD}"/>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044EF65-EFEC-44DD-BF52-041C06B517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7" name="文本框 6">
            <a:extLst>
              <a:ext uri="{FF2B5EF4-FFF2-40B4-BE49-F238E27FC236}">
                <a16:creationId xmlns:a16="http://schemas.microsoft.com/office/drawing/2014/main" id="{95C04AF0-AC52-4490-8DE8-46CAB761AE5F}"/>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8" name="副标题 2">
            <a:extLst>
              <a:ext uri="{FF2B5EF4-FFF2-40B4-BE49-F238E27FC236}">
                <a16:creationId xmlns:a16="http://schemas.microsoft.com/office/drawing/2014/main" id="{56F57F25-1C7F-7C42-9D21-40AC11CA1E5B}"/>
              </a:ext>
            </a:extLst>
          </p:cNvPr>
          <p:cNvSpPr txBox="1">
            <a:spLocks/>
          </p:cNvSpPr>
          <p:nvPr/>
        </p:nvSpPr>
        <p:spPr>
          <a:xfrm>
            <a:off x="4701263" y="3495566"/>
            <a:ext cx="8045373"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303632CF-E354-0244-907F-001DDE7DE64C}"/>
              </a:ext>
            </a:extLst>
          </p:cNvPr>
          <p:cNvPicPr>
            <a:picLocks noChangeAspect="1"/>
          </p:cNvPicPr>
          <p:nvPr/>
        </p:nvPicPr>
        <p:blipFill>
          <a:blip r:embed="rId4"/>
          <a:stretch>
            <a:fillRect/>
          </a:stretch>
        </p:blipFill>
        <p:spPr>
          <a:xfrm>
            <a:off x="769176" y="1586285"/>
            <a:ext cx="5521696" cy="3839304"/>
          </a:xfrm>
          <a:prstGeom prst="rect">
            <a:avLst/>
          </a:prstGeom>
        </p:spPr>
      </p:pic>
      <p:pic>
        <p:nvPicPr>
          <p:cNvPr id="2" name="图片 1">
            <a:extLst>
              <a:ext uri="{FF2B5EF4-FFF2-40B4-BE49-F238E27FC236}">
                <a16:creationId xmlns:a16="http://schemas.microsoft.com/office/drawing/2014/main" id="{41B454CA-7B97-C930-1F18-46526721410D}"/>
              </a:ext>
            </a:extLst>
          </p:cNvPr>
          <p:cNvPicPr>
            <a:picLocks noChangeAspect="1"/>
          </p:cNvPicPr>
          <p:nvPr/>
        </p:nvPicPr>
        <p:blipFill>
          <a:blip r:embed="rId5"/>
          <a:stretch>
            <a:fillRect/>
          </a:stretch>
        </p:blipFill>
        <p:spPr>
          <a:xfrm>
            <a:off x="1358324" y="1295400"/>
            <a:ext cx="4343400" cy="4267200"/>
          </a:xfrm>
          <a:prstGeom prst="rect">
            <a:avLst/>
          </a:prstGeom>
        </p:spPr>
      </p:pic>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5235992"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Big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Data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5" name="内容占位符 3">
            <a:extLst>
              <a:ext uri="{FF2B5EF4-FFF2-40B4-BE49-F238E27FC236}">
                <a16:creationId xmlns:a16="http://schemas.microsoft.com/office/drawing/2014/main" id="{10DF899B-85B3-90A0-0402-3A40F32396B9}"/>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814039" y="1321091"/>
            <a:ext cx="3234833" cy="4252984"/>
          </a:xfrm>
          <a:prstGeom prst="rect">
            <a:avLst/>
          </a:prstGeom>
        </p:spPr>
      </p:pic>
      <p:sp>
        <p:nvSpPr>
          <p:cNvPr id="16" name="矩形 15">
            <a:extLst>
              <a:ext uri="{FF2B5EF4-FFF2-40B4-BE49-F238E27FC236}">
                <a16:creationId xmlns:a16="http://schemas.microsoft.com/office/drawing/2014/main" id="{2E3C04C0-9D2D-0CF1-8455-283FDE1E9239}"/>
              </a:ext>
            </a:extLst>
          </p:cNvPr>
          <p:cNvSpPr/>
          <p:nvPr/>
        </p:nvSpPr>
        <p:spPr>
          <a:xfrm>
            <a:off x="1025912" y="5599717"/>
            <a:ext cx="6096000" cy="369332"/>
          </a:xfrm>
          <a:prstGeom prst="rect">
            <a:avLst/>
          </a:prstGeom>
        </p:spPr>
        <p:txBody>
          <a:bodyPr>
            <a:spAutoFit/>
          </a:bodyPr>
          <a:lstStyle/>
          <a:p>
            <a:r>
              <a:rPr lang="en-US" altLang="zh-CN" dirty="0"/>
              <a:t>Machine intelligence, Nature 521, 435 (28 May 2015)</a:t>
            </a:r>
          </a:p>
        </p:txBody>
      </p:sp>
      <p:pic>
        <p:nvPicPr>
          <p:cNvPr id="17" name="图片 16">
            <a:extLst>
              <a:ext uri="{FF2B5EF4-FFF2-40B4-BE49-F238E27FC236}">
                <a16:creationId xmlns:a16="http://schemas.microsoft.com/office/drawing/2014/main" id="{2D51C7E0-18FE-07D8-FC89-7BB6424E58F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91756" y="1294288"/>
            <a:ext cx="5852640" cy="4146331"/>
          </a:xfrm>
          <a:prstGeom prst="rect">
            <a:avLst/>
          </a:prstGeom>
        </p:spPr>
      </p:pic>
    </p:spTree>
    <p:extLst>
      <p:ext uri="{BB962C8B-B14F-4D97-AF65-F5344CB8AC3E}">
        <p14:creationId xmlns:p14="http://schemas.microsoft.com/office/powerpoint/2010/main" val="4266812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Science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for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内容占位符 3">
            <a:extLst>
              <a:ext uri="{FF2B5EF4-FFF2-40B4-BE49-F238E27FC236}">
                <a16:creationId xmlns:a16="http://schemas.microsoft.com/office/drawing/2014/main" id="{C8658DE9-48A6-1485-7648-2EEC83FE2F48}"/>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1562283" y="1158828"/>
            <a:ext cx="3571966" cy="4574346"/>
          </a:xfrm>
          <a:prstGeom prst="rect">
            <a:avLst/>
          </a:prstGeom>
        </p:spPr>
      </p:pic>
      <p:pic>
        <p:nvPicPr>
          <p:cNvPr id="5" name="图片 4">
            <a:extLst>
              <a:ext uri="{FF2B5EF4-FFF2-40B4-BE49-F238E27FC236}">
                <a16:creationId xmlns:a16="http://schemas.microsoft.com/office/drawing/2014/main" id="{F17FE657-00CC-B802-1EEF-9265D2F8086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07928" y="1161413"/>
            <a:ext cx="3603896" cy="4564935"/>
          </a:xfrm>
          <a:prstGeom prst="rect">
            <a:avLst/>
          </a:prstGeom>
        </p:spPr>
      </p:pic>
      <p:sp>
        <p:nvSpPr>
          <p:cNvPr id="6" name="矩形 5">
            <a:extLst>
              <a:ext uri="{FF2B5EF4-FFF2-40B4-BE49-F238E27FC236}">
                <a16:creationId xmlns:a16="http://schemas.microsoft.com/office/drawing/2014/main" id="{0D96793C-0D84-C807-B726-61BC0D12CFE9}"/>
              </a:ext>
            </a:extLst>
          </p:cNvPr>
          <p:cNvSpPr/>
          <p:nvPr/>
        </p:nvSpPr>
        <p:spPr>
          <a:xfrm>
            <a:off x="4245764" y="5767436"/>
            <a:ext cx="3355406" cy="369332"/>
          </a:xfrm>
          <a:prstGeom prst="rect">
            <a:avLst/>
          </a:prstGeom>
        </p:spPr>
        <p:txBody>
          <a:bodyPr wrap="none">
            <a:spAutoFit/>
          </a:bodyPr>
          <a:lstStyle/>
          <a:p>
            <a:r>
              <a:rPr lang="en-US" altLang="zh-CN" b="1" i="1" cap="all" dirty="0">
                <a:solidFill>
                  <a:srgbClr val="666666"/>
                </a:solidFill>
                <a:latin typeface="Benton Sans Cond" charset="0"/>
              </a:rPr>
              <a:t>SCIENCE</a:t>
            </a:r>
            <a:r>
              <a:rPr lang="en-US" altLang="zh-CN" dirty="0"/>
              <a:t>03 FEB 2017</a:t>
            </a:r>
            <a:r>
              <a:rPr lang="zh-CN" altLang="en-US" b="1" cap="all" dirty="0">
                <a:solidFill>
                  <a:srgbClr val="666666"/>
                </a:solidFill>
                <a:latin typeface="Benton Sans Cond" charset="0"/>
              </a:rPr>
              <a:t> </a:t>
            </a:r>
            <a:r>
              <a:rPr lang="en-US" altLang="zh-CN" b="1" cap="all" dirty="0">
                <a:solidFill>
                  <a:srgbClr val="666666"/>
                </a:solidFill>
                <a:latin typeface="Benton Sans Cond" charset="0"/>
              </a:rPr>
              <a:t>: 468-469 </a:t>
            </a:r>
            <a:endParaRPr lang="zh-CN" altLang="en-US" dirty="0"/>
          </a:p>
        </p:txBody>
      </p:sp>
    </p:spTree>
    <p:extLst>
      <p:ext uri="{BB962C8B-B14F-4D97-AF65-F5344CB8AC3E}">
        <p14:creationId xmlns:p14="http://schemas.microsoft.com/office/powerpoint/2010/main" val="2541473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for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Science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9" name="内容占位符 8">
            <a:extLst>
              <a:ext uri="{FF2B5EF4-FFF2-40B4-BE49-F238E27FC236}">
                <a16:creationId xmlns:a16="http://schemas.microsoft.com/office/drawing/2014/main" id="{BCF5D6E1-2499-94E7-76C5-49F1D6D2527A}"/>
              </a:ext>
            </a:extLst>
          </p:cNvPr>
          <p:cNvPicPr>
            <a:picLocks noGrp="1" noChangeAspect="1"/>
          </p:cNvPicPr>
          <p:nvPr>
            <p:ph idx="1"/>
          </p:nvPr>
        </p:nvPicPr>
        <p:blipFill>
          <a:blip r:embed="rId4"/>
          <a:stretch>
            <a:fillRect/>
          </a:stretch>
        </p:blipFill>
        <p:spPr>
          <a:xfrm>
            <a:off x="720525" y="1392645"/>
            <a:ext cx="3413233" cy="4340528"/>
          </a:xfrm>
          <a:prstGeom prst="rect">
            <a:avLst/>
          </a:prstGeom>
        </p:spPr>
      </p:pic>
      <p:pic>
        <p:nvPicPr>
          <p:cNvPr id="11" name="图片 10">
            <a:extLst>
              <a:ext uri="{FF2B5EF4-FFF2-40B4-BE49-F238E27FC236}">
                <a16:creationId xmlns:a16="http://schemas.microsoft.com/office/drawing/2014/main" id="{3FBAE3DE-8498-A152-6CE0-EE3E2EDC16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55030" y="1348157"/>
            <a:ext cx="2262414" cy="2427483"/>
          </a:xfrm>
          <a:prstGeom prst="rect">
            <a:avLst/>
          </a:prstGeom>
        </p:spPr>
      </p:pic>
      <p:pic>
        <p:nvPicPr>
          <p:cNvPr id="14" name="图片 13">
            <a:extLst>
              <a:ext uri="{FF2B5EF4-FFF2-40B4-BE49-F238E27FC236}">
                <a16:creationId xmlns:a16="http://schemas.microsoft.com/office/drawing/2014/main" id="{4CD6CBC1-B117-7C9F-4063-7B052E14246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55029" y="4035119"/>
            <a:ext cx="5134517" cy="1644650"/>
          </a:xfrm>
          <a:prstGeom prst="rect">
            <a:avLst/>
          </a:prstGeom>
        </p:spPr>
      </p:pic>
      <p:pic>
        <p:nvPicPr>
          <p:cNvPr id="15" name="图片 14">
            <a:extLst>
              <a:ext uri="{FF2B5EF4-FFF2-40B4-BE49-F238E27FC236}">
                <a16:creationId xmlns:a16="http://schemas.microsoft.com/office/drawing/2014/main" id="{C087AF25-3585-2C3E-5981-50E88EC5C55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22288" y="1392645"/>
            <a:ext cx="4778664" cy="2008532"/>
          </a:xfrm>
          <a:prstGeom prst="rect">
            <a:avLst/>
          </a:prstGeom>
        </p:spPr>
      </p:pic>
      <p:sp>
        <p:nvSpPr>
          <p:cNvPr id="16" name="矩形 15">
            <a:extLst>
              <a:ext uri="{FF2B5EF4-FFF2-40B4-BE49-F238E27FC236}">
                <a16:creationId xmlns:a16="http://schemas.microsoft.com/office/drawing/2014/main" id="{FD82471B-2A69-4613-570F-806E4B944B82}"/>
              </a:ext>
            </a:extLst>
          </p:cNvPr>
          <p:cNvSpPr/>
          <p:nvPr/>
        </p:nvSpPr>
        <p:spPr>
          <a:xfrm>
            <a:off x="1694408" y="5733173"/>
            <a:ext cx="1465466" cy="369332"/>
          </a:xfrm>
          <a:prstGeom prst="rect">
            <a:avLst/>
          </a:prstGeom>
        </p:spPr>
        <p:txBody>
          <a:bodyPr wrap="none">
            <a:spAutoFit/>
          </a:bodyPr>
          <a:lstStyle/>
          <a:p>
            <a:r>
              <a:rPr lang="en-US" altLang="zh-CN"/>
              <a:t>357</a:t>
            </a:r>
            <a:r>
              <a:rPr lang="zh-CN" altLang="en-US" dirty="0"/>
              <a:t>卷</a:t>
            </a:r>
            <a:r>
              <a:rPr lang="en-US" altLang="zh-CN" dirty="0"/>
              <a:t>6347</a:t>
            </a:r>
            <a:r>
              <a:rPr lang="zh-CN" altLang="en-US" dirty="0"/>
              <a:t>期</a:t>
            </a:r>
          </a:p>
        </p:txBody>
      </p:sp>
    </p:spTree>
    <p:extLst>
      <p:ext uri="{BB962C8B-B14F-4D97-AF65-F5344CB8AC3E}">
        <p14:creationId xmlns:p14="http://schemas.microsoft.com/office/powerpoint/2010/main" val="142978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for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Science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C2FA3F67-C819-B8F4-47CD-296327530914}"/>
              </a:ext>
            </a:extLst>
          </p:cNvPr>
          <p:cNvPicPr>
            <a:picLocks noChangeAspect="1"/>
          </p:cNvPicPr>
          <p:nvPr/>
        </p:nvPicPr>
        <p:blipFill>
          <a:blip r:embed="rId4"/>
          <a:stretch>
            <a:fillRect/>
          </a:stretch>
        </p:blipFill>
        <p:spPr>
          <a:xfrm>
            <a:off x="1252175" y="1811216"/>
            <a:ext cx="9740900" cy="3708400"/>
          </a:xfrm>
          <a:prstGeom prst="rect">
            <a:avLst/>
          </a:prstGeom>
        </p:spPr>
      </p:pic>
    </p:spTree>
    <p:extLst>
      <p:ext uri="{BB962C8B-B14F-4D97-AF65-F5344CB8AC3E}">
        <p14:creationId xmlns:p14="http://schemas.microsoft.com/office/powerpoint/2010/main" val="50831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for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Mathematics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Picture 2" descr="Fig. 1">
            <a:extLst>
              <a:ext uri="{FF2B5EF4-FFF2-40B4-BE49-F238E27FC236}">
                <a16:creationId xmlns:a16="http://schemas.microsoft.com/office/drawing/2014/main" id="{0A429BBF-DA5B-8A61-685B-5CB1AA0D1E7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25912" y="1935598"/>
            <a:ext cx="10179050" cy="331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93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4">
            <a:extLst>
              <a:ext uri="{FF2B5EF4-FFF2-40B4-BE49-F238E27FC236}">
                <a16:creationId xmlns:a16="http://schemas.microsoft.com/office/drawing/2014/main" id="{4E3DC502-8EFA-E383-1B70-703FE951079F}"/>
              </a:ext>
            </a:extLst>
          </p:cNvPr>
          <p:cNvSpPr>
            <a:spLocks noGrp="1"/>
          </p:cNvSpPr>
          <p:nvPr>
            <p:ph idx="1"/>
          </p:nvPr>
        </p:nvSpPr>
        <p:spPr>
          <a:xfrm>
            <a:off x="1025912" y="1552427"/>
            <a:ext cx="2657299" cy="3593591"/>
          </a:xfrm>
        </p:spPr>
        <p:txBody>
          <a:bodyPr/>
          <a:lstStyle/>
          <a:p>
            <a:r>
              <a:rPr kumimoji="1" lang="en-US" altLang="zh-CN" dirty="0"/>
              <a:t>AI</a:t>
            </a:r>
            <a:r>
              <a:rPr kumimoji="1" lang="zh-CN" altLang="en-US" dirty="0"/>
              <a:t>现状</a:t>
            </a:r>
            <a:endParaRPr kumimoji="1" lang="en-US" altLang="zh-CN" dirty="0"/>
          </a:p>
          <a:p>
            <a:r>
              <a:rPr kumimoji="1" lang="zh-CN" altLang="en-US" dirty="0">
                <a:solidFill>
                  <a:schemeClr val="tx1"/>
                </a:solidFill>
              </a:rPr>
              <a:t>革命前夜</a:t>
            </a:r>
            <a:endParaRPr kumimoji="1" lang="en-US" altLang="zh-CN" dirty="0">
              <a:solidFill>
                <a:schemeClr val="tx1"/>
              </a:solidFill>
            </a:endParaRPr>
          </a:p>
          <a:p>
            <a:r>
              <a:rPr kumimoji="1" lang="en-US" altLang="zh-CN" dirty="0"/>
              <a:t>AI</a:t>
            </a:r>
            <a:r>
              <a:rPr kumimoji="1" lang="zh-CN" altLang="en-US" dirty="0"/>
              <a:t>诞生</a:t>
            </a:r>
            <a:endParaRPr kumimoji="1" lang="en-US" altLang="zh-CN" dirty="0"/>
          </a:p>
          <a:p>
            <a:r>
              <a:rPr kumimoji="1" lang="zh-CN" altLang="en-US" dirty="0"/>
              <a:t>落入低谷</a:t>
            </a:r>
            <a:endParaRPr kumimoji="1" lang="en-US" altLang="zh-CN" dirty="0"/>
          </a:p>
          <a:p>
            <a:r>
              <a:rPr kumimoji="1" lang="zh-CN" altLang="en-US" dirty="0"/>
              <a:t>三足鼎立</a:t>
            </a:r>
            <a:endParaRPr kumimoji="1" lang="en-US" altLang="zh-CN" dirty="0"/>
          </a:p>
          <a:p>
            <a:r>
              <a:rPr kumimoji="1" lang="zh-CN" altLang="en-US" dirty="0"/>
              <a:t>群龙无首</a:t>
            </a:r>
            <a:endParaRPr kumimoji="1" lang="en-US" altLang="zh-CN" dirty="0"/>
          </a:p>
          <a:p>
            <a:r>
              <a:rPr kumimoji="1" lang="zh-CN" altLang="en-US" dirty="0"/>
              <a:t>新的突破</a:t>
            </a:r>
            <a:endParaRPr kumimoji="1" lang="en-US" altLang="zh-CN" dirty="0"/>
          </a:p>
          <a:p>
            <a:r>
              <a:rPr kumimoji="1" lang="zh-CN" altLang="en-US" dirty="0"/>
              <a:t>智能爆发</a:t>
            </a:r>
          </a:p>
        </p:txBody>
      </p:sp>
      <p:cxnSp>
        <p:nvCxnSpPr>
          <p:cNvPr id="5" name="直线箭头连接符 4">
            <a:extLst>
              <a:ext uri="{FF2B5EF4-FFF2-40B4-BE49-F238E27FC236}">
                <a16:creationId xmlns:a16="http://schemas.microsoft.com/office/drawing/2014/main" id="{47E4C14D-DA30-FCA9-43D3-538EBB33F687}"/>
              </a:ext>
            </a:extLst>
          </p:cNvPr>
          <p:cNvCxnSpPr/>
          <p:nvPr/>
        </p:nvCxnSpPr>
        <p:spPr>
          <a:xfrm flipV="1">
            <a:off x="3464270" y="4793466"/>
            <a:ext cx="6612204" cy="56593"/>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169E082-291C-C440-2485-B2CAFF4B2422}"/>
              </a:ext>
            </a:extLst>
          </p:cNvPr>
          <p:cNvCxnSpPr/>
          <p:nvPr/>
        </p:nvCxnSpPr>
        <p:spPr>
          <a:xfrm flipH="1" flipV="1">
            <a:off x="3683211" y="1140943"/>
            <a:ext cx="25759" cy="4082605"/>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86DEBDA-91BE-F280-140F-93ABB971FB59}"/>
              </a:ext>
            </a:extLst>
          </p:cNvPr>
          <p:cNvSpPr txBox="1"/>
          <p:nvPr/>
        </p:nvSpPr>
        <p:spPr>
          <a:xfrm>
            <a:off x="3464270" y="5223548"/>
            <a:ext cx="796714" cy="369332"/>
          </a:xfrm>
          <a:prstGeom prst="rect">
            <a:avLst/>
          </a:prstGeom>
          <a:noFill/>
        </p:spPr>
        <p:txBody>
          <a:bodyPr wrap="square" rtlCol="0">
            <a:spAutoFit/>
          </a:bodyPr>
          <a:lstStyle/>
          <a:p>
            <a:r>
              <a:rPr kumimoji="1" lang="en-US" altLang="zh-CN"/>
              <a:t>1956</a:t>
            </a:r>
            <a:endParaRPr kumimoji="1" lang="zh-CN" altLang="en-US" dirty="0"/>
          </a:p>
        </p:txBody>
      </p:sp>
      <p:sp>
        <p:nvSpPr>
          <p:cNvPr id="11" name="文本框 10">
            <a:extLst>
              <a:ext uri="{FF2B5EF4-FFF2-40B4-BE49-F238E27FC236}">
                <a16:creationId xmlns:a16="http://schemas.microsoft.com/office/drawing/2014/main" id="{CB00D99E-09C7-9131-84EA-3CCDF2B5D91E}"/>
              </a:ext>
            </a:extLst>
          </p:cNvPr>
          <p:cNvSpPr txBox="1"/>
          <p:nvPr/>
        </p:nvSpPr>
        <p:spPr>
          <a:xfrm>
            <a:off x="4690316" y="5223548"/>
            <a:ext cx="1162985" cy="369332"/>
          </a:xfrm>
          <a:prstGeom prst="rect">
            <a:avLst/>
          </a:prstGeom>
          <a:noFill/>
        </p:spPr>
        <p:txBody>
          <a:bodyPr wrap="square" rtlCol="0">
            <a:spAutoFit/>
          </a:bodyPr>
          <a:lstStyle/>
          <a:p>
            <a:r>
              <a:rPr kumimoji="1" lang="en-US" altLang="zh-CN"/>
              <a:t>1960</a:t>
            </a:r>
            <a:endParaRPr kumimoji="1" lang="zh-CN" altLang="en-US" dirty="0"/>
          </a:p>
        </p:txBody>
      </p:sp>
      <p:sp>
        <p:nvSpPr>
          <p:cNvPr id="14" name="文本框 13">
            <a:extLst>
              <a:ext uri="{FF2B5EF4-FFF2-40B4-BE49-F238E27FC236}">
                <a16:creationId xmlns:a16="http://schemas.microsoft.com/office/drawing/2014/main" id="{F05CD442-C26D-2DBA-6BA2-DEEF300B560D}"/>
              </a:ext>
            </a:extLst>
          </p:cNvPr>
          <p:cNvSpPr txBox="1"/>
          <p:nvPr/>
        </p:nvSpPr>
        <p:spPr>
          <a:xfrm>
            <a:off x="7868477" y="5226504"/>
            <a:ext cx="796714" cy="369332"/>
          </a:xfrm>
          <a:prstGeom prst="rect">
            <a:avLst/>
          </a:prstGeom>
          <a:noFill/>
        </p:spPr>
        <p:txBody>
          <a:bodyPr wrap="square" rtlCol="0">
            <a:spAutoFit/>
          </a:bodyPr>
          <a:lstStyle/>
          <a:p>
            <a:r>
              <a:rPr kumimoji="1" lang="en-US" altLang="zh-CN"/>
              <a:t>2000</a:t>
            </a:r>
            <a:endParaRPr kumimoji="1" lang="zh-CN" altLang="en-US" dirty="0"/>
          </a:p>
        </p:txBody>
      </p:sp>
      <p:sp>
        <p:nvSpPr>
          <p:cNvPr id="15" name="文本框 14">
            <a:extLst>
              <a:ext uri="{FF2B5EF4-FFF2-40B4-BE49-F238E27FC236}">
                <a16:creationId xmlns:a16="http://schemas.microsoft.com/office/drawing/2014/main" id="{7CE551C6-424B-F8A3-5A5D-B5326A4AB785}"/>
              </a:ext>
            </a:extLst>
          </p:cNvPr>
          <p:cNvSpPr txBox="1"/>
          <p:nvPr/>
        </p:nvSpPr>
        <p:spPr>
          <a:xfrm>
            <a:off x="8737680" y="5226504"/>
            <a:ext cx="796714" cy="369332"/>
          </a:xfrm>
          <a:prstGeom prst="rect">
            <a:avLst/>
          </a:prstGeom>
          <a:noFill/>
        </p:spPr>
        <p:txBody>
          <a:bodyPr wrap="square" rtlCol="0">
            <a:spAutoFit/>
          </a:bodyPr>
          <a:lstStyle/>
          <a:p>
            <a:r>
              <a:rPr kumimoji="1" lang="en-US" altLang="zh-CN" dirty="0"/>
              <a:t>2007</a:t>
            </a:r>
            <a:endParaRPr kumimoji="1" lang="zh-CN" altLang="en-US" dirty="0"/>
          </a:p>
        </p:txBody>
      </p:sp>
      <p:cxnSp>
        <p:nvCxnSpPr>
          <p:cNvPr id="16" name="直线连接符 15">
            <a:extLst>
              <a:ext uri="{FF2B5EF4-FFF2-40B4-BE49-F238E27FC236}">
                <a16:creationId xmlns:a16="http://schemas.microsoft.com/office/drawing/2014/main" id="{AB9E720D-8AAC-EC07-E5EB-5EC9F56B4A89}"/>
              </a:ext>
            </a:extLst>
          </p:cNvPr>
          <p:cNvCxnSpPr/>
          <p:nvPr/>
        </p:nvCxnSpPr>
        <p:spPr>
          <a:xfrm>
            <a:off x="6366269" y="2314426"/>
            <a:ext cx="42189" cy="272049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520D4CB-0D0F-81C8-5652-D40897A6C203}"/>
              </a:ext>
            </a:extLst>
          </p:cNvPr>
          <p:cNvSpPr txBox="1"/>
          <p:nvPr/>
        </p:nvSpPr>
        <p:spPr>
          <a:xfrm>
            <a:off x="4260984" y="1293935"/>
            <a:ext cx="1245476" cy="646331"/>
          </a:xfrm>
          <a:prstGeom prst="rect">
            <a:avLst/>
          </a:prstGeom>
          <a:noFill/>
        </p:spPr>
        <p:txBody>
          <a:bodyPr wrap="square" rtlCol="0">
            <a:spAutoFit/>
          </a:bodyPr>
          <a:lstStyle/>
          <a:p>
            <a:pPr algn="ctr"/>
            <a:r>
              <a:rPr kumimoji="1" lang="zh-CN" altLang="en-US"/>
              <a:t>自上而下的设计</a:t>
            </a:r>
          </a:p>
        </p:txBody>
      </p:sp>
      <p:sp>
        <p:nvSpPr>
          <p:cNvPr id="18" name="文本框 17">
            <a:extLst>
              <a:ext uri="{FF2B5EF4-FFF2-40B4-BE49-F238E27FC236}">
                <a16:creationId xmlns:a16="http://schemas.microsoft.com/office/drawing/2014/main" id="{CB2FD77D-F848-D4C4-8042-B17455FF1260}"/>
              </a:ext>
            </a:extLst>
          </p:cNvPr>
          <p:cNvSpPr txBox="1"/>
          <p:nvPr/>
        </p:nvSpPr>
        <p:spPr>
          <a:xfrm>
            <a:off x="6669333" y="1259432"/>
            <a:ext cx="1245476" cy="646331"/>
          </a:xfrm>
          <a:prstGeom prst="rect">
            <a:avLst/>
          </a:prstGeom>
          <a:noFill/>
        </p:spPr>
        <p:txBody>
          <a:bodyPr wrap="square" rtlCol="0">
            <a:spAutoFit/>
          </a:bodyPr>
          <a:lstStyle/>
          <a:p>
            <a:pPr algn="ctr"/>
            <a:r>
              <a:rPr kumimoji="1" lang="zh-CN" altLang="en-US" dirty="0"/>
              <a:t>自下而上的涌现</a:t>
            </a:r>
          </a:p>
        </p:txBody>
      </p:sp>
      <p:sp>
        <p:nvSpPr>
          <p:cNvPr id="19" name="矩形 18">
            <a:extLst>
              <a:ext uri="{FF2B5EF4-FFF2-40B4-BE49-F238E27FC236}">
                <a16:creationId xmlns:a16="http://schemas.microsoft.com/office/drawing/2014/main" id="{CE6C3EE5-6978-755D-4002-BCC539430A12}"/>
              </a:ext>
            </a:extLst>
          </p:cNvPr>
          <p:cNvSpPr/>
          <p:nvPr/>
        </p:nvSpPr>
        <p:spPr>
          <a:xfrm>
            <a:off x="6487105" y="5219789"/>
            <a:ext cx="646331" cy="369332"/>
          </a:xfrm>
          <a:prstGeom prst="rect">
            <a:avLst/>
          </a:prstGeom>
        </p:spPr>
        <p:txBody>
          <a:bodyPr wrap="none">
            <a:spAutoFit/>
          </a:bodyPr>
          <a:lstStyle/>
          <a:p>
            <a:r>
              <a:rPr kumimoji="1" lang="en-US" altLang="zh-CN"/>
              <a:t>1980</a:t>
            </a:r>
            <a:endParaRPr lang="zh-CN" altLang="en-US" dirty="0"/>
          </a:p>
        </p:txBody>
      </p:sp>
      <p:sp>
        <p:nvSpPr>
          <p:cNvPr id="20" name="任意形状 19">
            <a:extLst>
              <a:ext uri="{FF2B5EF4-FFF2-40B4-BE49-F238E27FC236}">
                <a16:creationId xmlns:a16="http://schemas.microsoft.com/office/drawing/2014/main" id="{C5C639A7-0116-FA18-8077-8B40F95B5F04}"/>
              </a:ext>
            </a:extLst>
          </p:cNvPr>
          <p:cNvSpPr/>
          <p:nvPr/>
        </p:nvSpPr>
        <p:spPr>
          <a:xfrm>
            <a:off x="3702767" y="1924959"/>
            <a:ext cx="5943600" cy="2620489"/>
          </a:xfrm>
          <a:custGeom>
            <a:avLst/>
            <a:gdLst>
              <a:gd name="connsiteX0" fmla="*/ 0 w 5943600"/>
              <a:gd name="connsiteY0" fmla="*/ 2404534 h 2620489"/>
              <a:gd name="connsiteX1" fmla="*/ 524934 w 5943600"/>
              <a:gd name="connsiteY1" fmla="*/ 423334 h 2620489"/>
              <a:gd name="connsiteX2" fmla="*/ 982134 w 5943600"/>
              <a:gd name="connsiteY2" fmla="*/ 1168400 h 2620489"/>
              <a:gd name="connsiteX3" fmla="*/ 1270000 w 5943600"/>
              <a:gd name="connsiteY3" fmla="*/ 2302934 h 2620489"/>
              <a:gd name="connsiteX4" fmla="*/ 1524000 w 5943600"/>
              <a:gd name="connsiteY4" fmla="*/ 2506134 h 2620489"/>
              <a:gd name="connsiteX5" fmla="*/ 1778000 w 5943600"/>
              <a:gd name="connsiteY5" fmla="*/ 2506134 h 2620489"/>
              <a:gd name="connsiteX6" fmla="*/ 2015067 w 5943600"/>
              <a:gd name="connsiteY6" fmla="*/ 1964267 h 2620489"/>
              <a:gd name="connsiteX7" fmla="*/ 2201334 w 5943600"/>
              <a:gd name="connsiteY7" fmla="*/ 2455334 h 2620489"/>
              <a:gd name="connsiteX8" fmla="*/ 2455334 w 5943600"/>
              <a:gd name="connsiteY8" fmla="*/ 2607734 h 2620489"/>
              <a:gd name="connsiteX9" fmla="*/ 2980267 w 5943600"/>
              <a:gd name="connsiteY9" fmla="*/ 2590800 h 2620489"/>
              <a:gd name="connsiteX10" fmla="*/ 3200400 w 5943600"/>
              <a:gd name="connsiteY10" fmla="*/ 2421467 h 2620489"/>
              <a:gd name="connsiteX11" fmla="*/ 3556000 w 5943600"/>
              <a:gd name="connsiteY11" fmla="*/ 1168400 h 2620489"/>
              <a:gd name="connsiteX12" fmla="*/ 4030134 w 5943600"/>
              <a:gd name="connsiteY12" fmla="*/ 914400 h 2620489"/>
              <a:gd name="connsiteX13" fmla="*/ 4487334 w 5943600"/>
              <a:gd name="connsiteY13" fmla="*/ 2099734 h 2620489"/>
              <a:gd name="connsiteX14" fmla="*/ 4944534 w 5943600"/>
              <a:gd name="connsiteY14" fmla="*/ 2286000 h 2620489"/>
              <a:gd name="connsiteX15" fmla="*/ 5317067 w 5943600"/>
              <a:gd name="connsiteY15" fmla="*/ 2218267 h 2620489"/>
              <a:gd name="connsiteX16" fmla="*/ 5520267 w 5943600"/>
              <a:gd name="connsiteY16" fmla="*/ 1879600 h 2620489"/>
              <a:gd name="connsiteX17" fmla="*/ 5943600 w 5943600"/>
              <a:gd name="connsiteY17" fmla="*/ 0 h 26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3600" h="2620489">
                <a:moveTo>
                  <a:pt x="0" y="2404534"/>
                </a:moveTo>
                <a:cubicBezTo>
                  <a:pt x="180622" y="1516945"/>
                  <a:pt x="361245" y="629356"/>
                  <a:pt x="524934" y="423334"/>
                </a:cubicBezTo>
                <a:cubicBezTo>
                  <a:pt x="688623" y="217312"/>
                  <a:pt x="857956" y="855133"/>
                  <a:pt x="982134" y="1168400"/>
                </a:cubicBezTo>
                <a:cubicBezTo>
                  <a:pt x="1106312" y="1481667"/>
                  <a:pt x="1179689" y="2079978"/>
                  <a:pt x="1270000" y="2302934"/>
                </a:cubicBezTo>
                <a:cubicBezTo>
                  <a:pt x="1360311" y="2525890"/>
                  <a:pt x="1439333" y="2472267"/>
                  <a:pt x="1524000" y="2506134"/>
                </a:cubicBezTo>
                <a:cubicBezTo>
                  <a:pt x="1608667" y="2540001"/>
                  <a:pt x="1696155" y="2596445"/>
                  <a:pt x="1778000" y="2506134"/>
                </a:cubicBezTo>
                <a:cubicBezTo>
                  <a:pt x="1859845" y="2415823"/>
                  <a:pt x="1944511" y="1972734"/>
                  <a:pt x="2015067" y="1964267"/>
                </a:cubicBezTo>
                <a:cubicBezTo>
                  <a:pt x="2085623" y="1955800"/>
                  <a:pt x="2127956" y="2348090"/>
                  <a:pt x="2201334" y="2455334"/>
                </a:cubicBezTo>
                <a:cubicBezTo>
                  <a:pt x="2274712" y="2562578"/>
                  <a:pt x="2325512" y="2585156"/>
                  <a:pt x="2455334" y="2607734"/>
                </a:cubicBezTo>
                <a:cubicBezTo>
                  <a:pt x="2585156" y="2630312"/>
                  <a:pt x="2856089" y="2621845"/>
                  <a:pt x="2980267" y="2590800"/>
                </a:cubicBezTo>
                <a:cubicBezTo>
                  <a:pt x="3104445" y="2559756"/>
                  <a:pt x="3104445" y="2658533"/>
                  <a:pt x="3200400" y="2421467"/>
                </a:cubicBezTo>
                <a:cubicBezTo>
                  <a:pt x="3296355" y="2184401"/>
                  <a:pt x="3417711" y="1419578"/>
                  <a:pt x="3556000" y="1168400"/>
                </a:cubicBezTo>
                <a:cubicBezTo>
                  <a:pt x="3694289" y="917222"/>
                  <a:pt x="3874912" y="759178"/>
                  <a:pt x="4030134" y="914400"/>
                </a:cubicBezTo>
                <a:cubicBezTo>
                  <a:pt x="4185356" y="1069622"/>
                  <a:pt x="4334934" y="1871134"/>
                  <a:pt x="4487334" y="2099734"/>
                </a:cubicBezTo>
                <a:cubicBezTo>
                  <a:pt x="4639734" y="2328334"/>
                  <a:pt x="4806245" y="2266245"/>
                  <a:pt x="4944534" y="2286000"/>
                </a:cubicBezTo>
                <a:cubicBezTo>
                  <a:pt x="5082823" y="2305755"/>
                  <a:pt x="5221112" y="2286000"/>
                  <a:pt x="5317067" y="2218267"/>
                </a:cubicBezTo>
                <a:cubicBezTo>
                  <a:pt x="5413023" y="2150534"/>
                  <a:pt x="5415845" y="2249311"/>
                  <a:pt x="5520267" y="1879600"/>
                </a:cubicBezTo>
                <a:cubicBezTo>
                  <a:pt x="5624689" y="1509889"/>
                  <a:pt x="5943600" y="0"/>
                  <a:pt x="5943600" y="0"/>
                </a:cubicBezTo>
              </a:path>
            </a:pathLst>
          </a:cu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0E4F6415-64ED-3915-4193-C92091577889}"/>
              </a:ext>
            </a:extLst>
          </p:cNvPr>
          <p:cNvSpPr txBox="1"/>
          <p:nvPr/>
        </p:nvSpPr>
        <p:spPr>
          <a:xfrm>
            <a:off x="9693567" y="5219789"/>
            <a:ext cx="796714" cy="369332"/>
          </a:xfrm>
          <a:prstGeom prst="rect">
            <a:avLst/>
          </a:prstGeom>
          <a:noFill/>
        </p:spPr>
        <p:txBody>
          <a:bodyPr wrap="square" rtlCol="0">
            <a:spAutoFit/>
          </a:bodyPr>
          <a:lstStyle/>
          <a:p>
            <a:r>
              <a:rPr kumimoji="1" lang="en-US" altLang="zh-CN"/>
              <a:t>2014</a:t>
            </a:r>
            <a:endParaRPr kumimoji="1" lang="zh-CN" altLang="en-US" dirty="0"/>
          </a:p>
        </p:txBody>
      </p:sp>
    </p:spTree>
    <p:extLst>
      <p:ext uri="{BB962C8B-B14F-4D97-AF65-F5344CB8AC3E}">
        <p14:creationId xmlns:p14="http://schemas.microsoft.com/office/powerpoint/2010/main" val="374444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4">
            <a:extLst>
              <a:ext uri="{FF2B5EF4-FFF2-40B4-BE49-F238E27FC236}">
                <a16:creationId xmlns:a16="http://schemas.microsoft.com/office/drawing/2014/main" id="{4E3DC502-8EFA-E383-1B70-703FE951079F}"/>
              </a:ext>
            </a:extLst>
          </p:cNvPr>
          <p:cNvSpPr>
            <a:spLocks noGrp="1"/>
          </p:cNvSpPr>
          <p:nvPr>
            <p:ph idx="1"/>
          </p:nvPr>
        </p:nvSpPr>
        <p:spPr>
          <a:xfrm>
            <a:off x="1025912" y="1552427"/>
            <a:ext cx="2657299" cy="3593591"/>
          </a:xfrm>
        </p:spPr>
        <p:txBody>
          <a:bodyPr/>
          <a:lstStyle/>
          <a:p>
            <a:r>
              <a:rPr kumimoji="1" lang="en-US" altLang="zh-CN" dirty="0"/>
              <a:t>AI</a:t>
            </a:r>
            <a:r>
              <a:rPr kumimoji="1" lang="zh-CN" altLang="en-US" dirty="0"/>
              <a:t>现状</a:t>
            </a:r>
            <a:endParaRPr kumimoji="1" lang="en-US" altLang="zh-CN" dirty="0"/>
          </a:p>
          <a:p>
            <a:pPr marL="0" indent="0">
              <a:buNone/>
            </a:pPr>
            <a:r>
              <a:rPr kumimoji="1" lang="zh-CN" altLang="en-US" dirty="0">
                <a:solidFill>
                  <a:schemeClr val="tx1"/>
                </a:solidFill>
              </a:rPr>
              <a:t> </a:t>
            </a:r>
            <a:r>
              <a:rPr kumimoji="1" lang="zh-CN" altLang="en-US" dirty="0">
                <a:solidFill>
                  <a:srgbClr val="FF0000"/>
                </a:solidFill>
              </a:rPr>
              <a:t>革命前夜</a:t>
            </a:r>
            <a:endParaRPr kumimoji="1" lang="en-US" altLang="zh-CN" dirty="0">
              <a:solidFill>
                <a:srgbClr val="FF0000"/>
              </a:solidFill>
            </a:endParaRPr>
          </a:p>
          <a:p>
            <a:r>
              <a:rPr kumimoji="1" lang="en-US" altLang="zh-CN" dirty="0"/>
              <a:t>AI</a:t>
            </a:r>
            <a:r>
              <a:rPr kumimoji="1" lang="zh-CN" altLang="en-US" dirty="0"/>
              <a:t>诞生</a:t>
            </a:r>
            <a:endParaRPr kumimoji="1" lang="en-US" altLang="zh-CN" dirty="0"/>
          </a:p>
          <a:p>
            <a:r>
              <a:rPr kumimoji="1" lang="zh-CN" altLang="en-US" dirty="0"/>
              <a:t>落入低谷</a:t>
            </a:r>
            <a:endParaRPr kumimoji="1" lang="en-US" altLang="zh-CN" dirty="0"/>
          </a:p>
          <a:p>
            <a:r>
              <a:rPr kumimoji="1" lang="zh-CN" altLang="en-US" dirty="0"/>
              <a:t>三足鼎立</a:t>
            </a:r>
            <a:endParaRPr kumimoji="1" lang="en-US" altLang="zh-CN" dirty="0"/>
          </a:p>
          <a:p>
            <a:r>
              <a:rPr kumimoji="1" lang="zh-CN" altLang="en-US" dirty="0"/>
              <a:t>群龙无首</a:t>
            </a:r>
            <a:endParaRPr kumimoji="1" lang="en-US" altLang="zh-CN" dirty="0"/>
          </a:p>
          <a:p>
            <a:r>
              <a:rPr kumimoji="1" lang="zh-CN" altLang="en-US" dirty="0"/>
              <a:t>新的突破</a:t>
            </a:r>
            <a:endParaRPr kumimoji="1" lang="en-US" altLang="zh-CN" dirty="0"/>
          </a:p>
          <a:p>
            <a:r>
              <a:rPr kumimoji="1" lang="zh-CN" altLang="en-US" dirty="0"/>
              <a:t>智能爆发</a:t>
            </a:r>
          </a:p>
        </p:txBody>
      </p:sp>
      <p:cxnSp>
        <p:nvCxnSpPr>
          <p:cNvPr id="5" name="直线箭头连接符 4">
            <a:extLst>
              <a:ext uri="{FF2B5EF4-FFF2-40B4-BE49-F238E27FC236}">
                <a16:creationId xmlns:a16="http://schemas.microsoft.com/office/drawing/2014/main" id="{47E4C14D-DA30-FCA9-43D3-538EBB33F687}"/>
              </a:ext>
            </a:extLst>
          </p:cNvPr>
          <p:cNvCxnSpPr/>
          <p:nvPr/>
        </p:nvCxnSpPr>
        <p:spPr>
          <a:xfrm flipV="1">
            <a:off x="3464270" y="4793466"/>
            <a:ext cx="6612204" cy="56593"/>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169E082-291C-C440-2485-B2CAFF4B2422}"/>
              </a:ext>
            </a:extLst>
          </p:cNvPr>
          <p:cNvCxnSpPr/>
          <p:nvPr/>
        </p:nvCxnSpPr>
        <p:spPr>
          <a:xfrm flipH="1" flipV="1">
            <a:off x="3683211" y="1140943"/>
            <a:ext cx="25759" cy="4082605"/>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86DEBDA-91BE-F280-140F-93ABB971FB59}"/>
              </a:ext>
            </a:extLst>
          </p:cNvPr>
          <p:cNvSpPr txBox="1"/>
          <p:nvPr/>
        </p:nvSpPr>
        <p:spPr>
          <a:xfrm>
            <a:off x="3464270" y="5223548"/>
            <a:ext cx="796714" cy="369332"/>
          </a:xfrm>
          <a:prstGeom prst="rect">
            <a:avLst/>
          </a:prstGeom>
          <a:noFill/>
        </p:spPr>
        <p:txBody>
          <a:bodyPr wrap="square" rtlCol="0">
            <a:spAutoFit/>
          </a:bodyPr>
          <a:lstStyle/>
          <a:p>
            <a:r>
              <a:rPr kumimoji="1" lang="en-US" altLang="zh-CN"/>
              <a:t>1956</a:t>
            </a:r>
            <a:endParaRPr kumimoji="1" lang="zh-CN" altLang="en-US" dirty="0"/>
          </a:p>
        </p:txBody>
      </p:sp>
      <p:sp>
        <p:nvSpPr>
          <p:cNvPr id="11" name="文本框 10">
            <a:extLst>
              <a:ext uri="{FF2B5EF4-FFF2-40B4-BE49-F238E27FC236}">
                <a16:creationId xmlns:a16="http://schemas.microsoft.com/office/drawing/2014/main" id="{CB00D99E-09C7-9131-84EA-3CCDF2B5D91E}"/>
              </a:ext>
            </a:extLst>
          </p:cNvPr>
          <p:cNvSpPr txBox="1"/>
          <p:nvPr/>
        </p:nvSpPr>
        <p:spPr>
          <a:xfrm>
            <a:off x="4690316" y="5223548"/>
            <a:ext cx="1162985" cy="369332"/>
          </a:xfrm>
          <a:prstGeom prst="rect">
            <a:avLst/>
          </a:prstGeom>
          <a:noFill/>
        </p:spPr>
        <p:txBody>
          <a:bodyPr wrap="square" rtlCol="0">
            <a:spAutoFit/>
          </a:bodyPr>
          <a:lstStyle/>
          <a:p>
            <a:r>
              <a:rPr kumimoji="1" lang="en-US" altLang="zh-CN"/>
              <a:t>1960</a:t>
            </a:r>
            <a:endParaRPr kumimoji="1" lang="zh-CN" altLang="en-US" dirty="0"/>
          </a:p>
        </p:txBody>
      </p:sp>
      <p:sp>
        <p:nvSpPr>
          <p:cNvPr id="14" name="文本框 13">
            <a:extLst>
              <a:ext uri="{FF2B5EF4-FFF2-40B4-BE49-F238E27FC236}">
                <a16:creationId xmlns:a16="http://schemas.microsoft.com/office/drawing/2014/main" id="{F05CD442-C26D-2DBA-6BA2-DEEF300B560D}"/>
              </a:ext>
            </a:extLst>
          </p:cNvPr>
          <p:cNvSpPr txBox="1"/>
          <p:nvPr/>
        </p:nvSpPr>
        <p:spPr>
          <a:xfrm>
            <a:off x="7868477" y="5226504"/>
            <a:ext cx="796714" cy="369332"/>
          </a:xfrm>
          <a:prstGeom prst="rect">
            <a:avLst/>
          </a:prstGeom>
          <a:noFill/>
        </p:spPr>
        <p:txBody>
          <a:bodyPr wrap="square" rtlCol="0">
            <a:spAutoFit/>
          </a:bodyPr>
          <a:lstStyle/>
          <a:p>
            <a:r>
              <a:rPr kumimoji="1" lang="en-US" altLang="zh-CN"/>
              <a:t>2000</a:t>
            </a:r>
            <a:endParaRPr kumimoji="1" lang="zh-CN" altLang="en-US" dirty="0"/>
          </a:p>
        </p:txBody>
      </p:sp>
      <p:sp>
        <p:nvSpPr>
          <p:cNvPr id="15" name="文本框 14">
            <a:extLst>
              <a:ext uri="{FF2B5EF4-FFF2-40B4-BE49-F238E27FC236}">
                <a16:creationId xmlns:a16="http://schemas.microsoft.com/office/drawing/2014/main" id="{7CE551C6-424B-F8A3-5A5D-B5326A4AB785}"/>
              </a:ext>
            </a:extLst>
          </p:cNvPr>
          <p:cNvSpPr txBox="1"/>
          <p:nvPr/>
        </p:nvSpPr>
        <p:spPr>
          <a:xfrm>
            <a:off x="8737680" y="5226504"/>
            <a:ext cx="796714" cy="369332"/>
          </a:xfrm>
          <a:prstGeom prst="rect">
            <a:avLst/>
          </a:prstGeom>
          <a:noFill/>
        </p:spPr>
        <p:txBody>
          <a:bodyPr wrap="square" rtlCol="0">
            <a:spAutoFit/>
          </a:bodyPr>
          <a:lstStyle/>
          <a:p>
            <a:r>
              <a:rPr kumimoji="1" lang="en-US" altLang="zh-CN" dirty="0"/>
              <a:t>2007</a:t>
            </a:r>
            <a:endParaRPr kumimoji="1" lang="zh-CN" altLang="en-US" dirty="0"/>
          </a:p>
        </p:txBody>
      </p:sp>
      <p:cxnSp>
        <p:nvCxnSpPr>
          <p:cNvPr id="16" name="直线连接符 15">
            <a:extLst>
              <a:ext uri="{FF2B5EF4-FFF2-40B4-BE49-F238E27FC236}">
                <a16:creationId xmlns:a16="http://schemas.microsoft.com/office/drawing/2014/main" id="{AB9E720D-8AAC-EC07-E5EB-5EC9F56B4A89}"/>
              </a:ext>
            </a:extLst>
          </p:cNvPr>
          <p:cNvCxnSpPr/>
          <p:nvPr/>
        </p:nvCxnSpPr>
        <p:spPr>
          <a:xfrm>
            <a:off x="6366269" y="2314426"/>
            <a:ext cx="42189" cy="272049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520D4CB-0D0F-81C8-5652-D40897A6C203}"/>
              </a:ext>
            </a:extLst>
          </p:cNvPr>
          <p:cNvSpPr txBox="1"/>
          <p:nvPr/>
        </p:nvSpPr>
        <p:spPr>
          <a:xfrm>
            <a:off x="4260984" y="1293935"/>
            <a:ext cx="1245476" cy="646331"/>
          </a:xfrm>
          <a:prstGeom prst="rect">
            <a:avLst/>
          </a:prstGeom>
          <a:noFill/>
        </p:spPr>
        <p:txBody>
          <a:bodyPr wrap="square" rtlCol="0">
            <a:spAutoFit/>
          </a:bodyPr>
          <a:lstStyle/>
          <a:p>
            <a:pPr algn="ctr"/>
            <a:r>
              <a:rPr kumimoji="1" lang="zh-CN" altLang="en-US"/>
              <a:t>自上而下的设计</a:t>
            </a:r>
          </a:p>
        </p:txBody>
      </p:sp>
      <p:sp>
        <p:nvSpPr>
          <p:cNvPr id="18" name="文本框 17">
            <a:extLst>
              <a:ext uri="{FF2B5EF4-FFF2-40B4-BE49-F238E27FC236}">
                <a16:creationId xmlns:a16="http://schemas.microsoft.com/office/drawing/2014/main" id="{CB2FD77D-F848-D4C4-8042-B17455FF1260}"/>
              </a:ext>
            </a:extLst>
          </p:cNvPr>
          <p:cNvSpPr txBox="1"/>
          <p:nvPr/>
        </p:nvSpPr>
        <p:spPr>
          <a:xfrm>
            <a:off x="6669333" y="1259432"/>
            <a:ext cx="1245476" cy="646331"/>
          </a:xfrm>
          <a:prstGeom prst="rect">
            <a:avLst/>
          </a:prstGeom>
          <a:noFill/>
        </p:spPr>
        <p:txBody>
          <a:bodyPr wrap="square" rtlCol="0">
            <a:spAutoFit/>
          </a:bodyPr>
          <a:lstStyle/>
          <a:p>
            <a:pPr algn="ctr"/>
            <a:r>
              <a:rPr kumimoji="1" lang="zh-CN" altLang="en-US" dirty="0"/>
              <a:t>自下而上的涌现</a:t>
            </a:r>
          </a:p>
        </p:txBody>
      </p:sp>
      <p:sp>
        <p:nvSpPr>
          <p:cNvPr id="19" name="矩形 18">
            <a:extLst>
              <a:ext uri="{FF2B5EF4-FFF2-40B4-BE49-F238E27FC236}">
                <a16:creationId xmlns:a16="http://schemas.microsoft.com/office/drawing/2014/main" id="{CE6C3EE5-6978-755D-4002-BCC539430A12}"/>
              </a:ext>
            </a:extLst>
          </p:cNvPr>
          <p:cNvSpPr/>
          <p:nvPr/>
        </p:nvSpPr>
        <p:spPr>
          <a:xfrm>
            <a:off x="6487105" y="5219789"/>
            <a:ext cx="646331" cy="369332"/>
          </a:xfrm>
          <a:prstGeom prst="rect">
            <a:avLst/>
          </a:prstGeom>
        </p:spPr>
        <p:txBody>
          <a:bodyPr wrap="none">
            <a:spAutoFit/>
          </a:bodyPr>
          <a:lstStyle/>
          <a:p>
            <a:r>
              <a:rPr kumimoji="1" lang="en-US" altLang="zh-CN"/>
              <a:t>1980</a:t>
            </a:r>
            <a:endParaRPr lang="zh-CN" altLang="en-US" dirty="0"/>
          </a:p>
        </p:txBody>
      </p:sp>
      <p:sp>
        <p:nvSpPr>
          <p:cNvPr id="20" name="任意形状 19">
            <a:extLst>
              <a:ext uri="{FF2B5EF4-FFF2-40B4-BE49-F238E27FC236}">
                <a16:creationId xmlns:a16="http://schemas.microsoft.com/office/drawing/2014/main" id="{C5C639A7-0116-FA18-8077-8B40F95B5F04}"/>
              </a:ext>
            </a:extLst>
          </p:cNvPr>
          <p:cNvSpPr/>
          <p:nvPr/>
        </p:nvSpPr>
        <p:spPr>
          <a:xfrm>
            <a:off x="3702767" y="1924959"/>
            <a:ext cx="5943600" cy="2620489"/>
          </a:xfrm>
          <a:custGeom>
            <a:avLst/>
            <a:gdLst>
              <a:gd name="connsiteX0" fmla="*/ 0 w 5943600"/>
              <a:gd name="connsiteY0" fmla="*/ 2404534 h 2620489"/>
              <a:gd name="connsiteX1" fmla="*/ 524934 w 5943600"/>
              <a:gd name="connsiteY1" fmla="*/ 423334 h 2620489"/>
              <a:gd name="connsiteX2" fmla="*/ 982134 w 5943600"/>
              <a:gd name="connsiteY2" fmla="*/ 1168400 h 2620489"/>
              <a:gd name="connsiteX3" fmla="*/ 1270000 w 5943600"/>
              <a:gd name="connsiteY3" fmla="*/ 2302934 h 2620489"/>
              <a:gd name="connsiteX4" fmla="*/ 1524000 w 5943600"/>
              <a:gd name="connsiteY4" fmla="*/ 2506134 h 2620489"/>
              <a:gd name="connsiteX5" fmla="*/ 1778000 w 5943600"/>
              <a:gd name="connsiteY5" fmla="*/ 2506134 h 2620489"/>
              <a:gd name="connsiteX6" fmla="*/ 2015067 w 5943600"/>
              <a:gd name="connsiteY6" fmla="*/ 1964267 h 2620489"/>
              <a:gd name="connsiteX7" fmla="*/ 2201334 w 5943600"/>
              <a:gd name="connsiteY7" fmla="*/ 2455334 h 2620489"/>
              <a:gd name="connsiteX8" fmla="*/ 2455334 w 5943600"/>
              <a:gd name="connsiteY8" fmla="*/ 2607734 h 2620489"/>
              <a:gd name="connsiteX9" fmla="*/ 2980267 w 5943600"/>
              <a:gd name="connsiteY9" fmla="*/ 2590800 h 2620489"/>
              <a:gd name="connsiteX10" fmla="*/ 3200400 w 5943600"/>
              <a:gd name="connsiteY10" fmla="*/ 2421467 h 2620489"/>
              <a:gd name="connsiteX11" fmla="*/ 3556000 w 5943600"/>
              <a:gd name="connsiteY11" fmla="*/ 1168400 h 2620489"/>
              <a:gd name="connsiteX12" fmla="*/ 4030134 w 5943600"/>
              <a:gd name="connsiteY12" fmla="*/ 914400 h 2620489"/>
              <a:gd name="connsiteX13" fmla="*/ 4487334 w 5943600"/>
              <a:gd name="connsiteY13" fmla="*/ 2099734 h 2620489"/>
              <a:gd name="connsiteX14" fmla="*/ 4944534 w 5943600"/>
              <a:gd name="connsiteY14" fmla="*/ 2286000 h 2620489"/>
              <a:gd name="connsiteX15" fmla="*/ 5317067 w 5943600"/>
              <a:gd name="connsiteY15" fmla="*/ 2218267 h 2620489"/>
              <a:gd name="connsiteX16" fmla="*/ 5520267 w 5943600"/>
              <a:gd name="connsiteY16" fmla="*/ 1879600 h 2620489"/>
              <a:gd name="connsiteX17" fmla="*/ 5943600 w 5943600"/>
              <a:gd name="connsiteY17" fmla="*/ 0 h 26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3600" h="2620489">
                <a:moveTo>
                  <a:pt x="0" y="2404534"/>
                </a:moveTo>
                <a:cubicBezTo>
                  <a:pt x="180622" y="1516945"/>
                  <a:pt x="361245" y="629356"/>
                  <a:pt x="524934" y="423334"/>
                </a:cubicBezTo>
                <a:cubicBezTo>
                  <a:pt x="688623" y="217312"/>
                  <a:pt x="857956" y="855133"/>
                  <a:pt x="982134" y="1168400"/>
                </a:cubicBezTo>
                <a:cubicBezTo>
                  <a:pt x="1106312" y="1481667"/>
                  <a:pt x="1179689" y="2079978"/>
                  <a:pt x="1270000" y="2302934"/>
                </a:cubicBezTo>
                <a:cubicBezTo>
                  <a:pt x="1360311" y="2525890"/>
                  <a:pt x="1439333" y="2472267"/>
                  <a:pt x="1524000" y="2506134"/>
                </a:cubicBezTo>
                <a:cubicBezTo>
                  <a:pt x="1608667" y="2540001"/>
                  <a:pt x="1696155" y="2596445"/>
                  <a:pt x="1778000" y="2506134"/>
                </a:cubicBezTo>
                <a:cubicBezTo>
                  <a:pt x="1859845" y="2415823"/>
                  <a:pt x="1944511" y="1972734"/>
                  <a:pt x="2015067" y="1964267"/>
                </a:cubicBezTo>
                <a:cubicBezTo>
                  <a:pt x="2085623" y="1955800"/>
                  <a:pt x="2127956" y="2348090"/>
                  <a:pt x="2201334" y="2455334"/>
                </a:cubicBezTo>
                <a:cubicBezTo>
                  <a:pt x="2274712" y="2562578"/>
                  <a:pt x="2325512" y="2585156"/>
                  <a:pt x="2455334" y="2607734"/>
                </a:cubicBezTo>
                <a:cubicBezTo>
                  <a:pt x="2585156" y="2630312"/>
                  <a:pt x="2856089" y="2621845"/>
                  <a:pt x="2980267" y="2590800"/>
                </a:cubicBezTo>
                <a:cubicBezTo>
                  <a:pt x="3104445" y="2559756"/>
                  <a:pt x="3104445" y="2658533"/>
                  <a:pt x="3200400" y="2421467"/>
                </a:cubicBezTo>
                <a:cubicBezTo>
                  <a:pt x="3296355" y="2184401"/>
                  <a:pt x="3417711" y="1419578"/>
                  <a:pt x="3556000" y="1168400"/>
                </a:cubicBezTo>
                <a:cubicBezTo>
                  <a:pt x="3694289" y="917222"/>
                  <a:pt x="3874912" y="759178"/>
                  <a:pt x="4030134" y="914400"/>
                </a:cubicBezTo>
                <a:cubicBezTo>
                  <a:pt x="4185356" y="1069622"/>
                  <a:pt x="4334934" y="1871134"/>
                  <a:pt x="4487334" y="2099734"/>
                </a:cubicBezTo>
                <a:cubicBezTo>
                  <a:pt x="4639734" y="2328334"/>
                  <a:pt x="4806245" y="2266245"/>
                  <a:pt x="4944534" y="2286000"/>
                </a:cubicBezTo>
                <a:cubicBezTo>
                  <a:pt x="5082823" y="2305755"/>
                  <a:pt x="5221112" y="2286000"/>
                  <a:pt x="5317067" y="2218267"/>
                </a:cubicBezTo>
                <a:cubicBezTo>
                  <a:pt x="5413023" y="2150534"/>
                  <a:pt x="5415845" y="2249311"/>
                  <a:pt x="5520267" y="1879600"/>
                </a:cubicBezTo>
                <a:cubicBezTo>
                  <a:pt x="5624689" y="1509889"/>
                  <a:pt x="5943600" y="0"/>
                  <a:pt x="5943600" y="0"/>
                </a:cubicBezTo>
              </a:path>
            </a:pathLst>
          </a:cu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0E4F6415-64ED-3915-4193-C92091577889}"/>
              </a:ext>
            </a:extLst>
          </p:cNvPr>
          <p:cNvSpPr txBox="1"/>
          <p:nvPr/>
        </p:nvSpPr>
        <p:spPr>
          <a:xfrm>
            <a:off x="9693567" y="5219789"/>
            <a:ext cx="796714" cy="369332"/>
          </a:xfrm>
          <a:prstGeom prst="rect">
            <a:avLst/>
          </a:prstGeom>
          <a:noFill/>
        </p:spPr>
        <p:txBody>
          <a:bodyPr wrap="square" rtlCol="0">
            <a:spAutoFit/>
          </a:bodyPr>
          <a:lstStyle/>
          <a:p>
            <a:r>
              <a:rPr kumimoji="1" lang="en-US" altLang="zh-CN"/>
              <a:t>2014</a:t>
            </a:r>
            <a:endParaRPr kumimoji="1" lang="zh-CN" altLang="en-US" dirty="0"/>
          </a:p>
        </p:txBody>
      </p:sp>
    </p:spTree>
    <p:extLst>
      <p:ext uri="{BB962C8B-B14F-4D97-AF65-F5344CB8AC3E}">
        <p14:creationId xmlns:p14="http://schemas.microsoft.com/office/powerpoint/2010/main" val="3564927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George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Cantor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Set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Theory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2" name="内容占位符 2">
            <a:extLst>
              <a:ext uri="{FF2B5EF4-FFF2-40B4-BE49-F238E27FC236}">
                <a16:creationId xmlns:a16="http://schemas.microsoft.com/office/drawing/2014/main" id="{F02C22E2-83D2-46DB-1978-4B6E135794F3}"/>
              </a:ext>
            </a:extLst>
          </p:cNvPr>
          <p:cNvSpPr>
            <a:spLocks noGrp="1"/>
          </p:cNvSpPr>
          <p:nvPr>
            <p:ph idx="1"/>
          </p:nvPr>
        </p:nvSpPr>
        <p:spPr>
          <a:xfrm>
            <a:off x="4759796" y="1479107"/>
            <a:ext cx="3287262" cy="4525963"/>
          </a:xfrm>
        </p:spPr>
        <p:txBody>
          <a:bodyPr>
            <a:normAutofit/>
          </a:bodyPr>
          <a:lstStyle/>
          <a:p>
            <a:r>
              <a:rPr lang="en-US" altLang="zh-CN" dirty="0"/>
              <a:t>0.</a:t>
            </a:r>
            <a:r>
              <a:rPr lang="en-US" altLang="zh-CN" dirty="0">
                <a:solidFill>
                  <a:srgbClr val="FF0000"/>
                </a:solidFill>
              </a:rPr>
              <a:t>3</a:t>
            </a:r>
            <a:r>
              <a:rPr lang="en-US" altLang="zh-CN" dirty="0"/>
              <a:t>8483905784923928</a:t>
            </a:r>
          </a:p>
          <a:p>
            <a:r>
              <a:rPr lang="en-US" altLang="zh-CN" dirty="0"/>
              <a:t>0.5</a:t>
            </a:r>
            <a:r>
              <a:rPr lang="en-US" altLang="zh-CN" dirty="0">
                <a:solidFill>
                  <a:srgbClr val="FF0000"/>
                </a:solidFill>
              </a:rPr>
              <a:t>4</a:t>
            </a:r>
            <a:r>
              <a:rPr lang="en-US" altLang="zh-CN" dirty="0"/>
              <a:t>939843944343434</a:t>
            </a:r>
          </a:p>
          <a:p>
            <a:r>
              <a:rPr lang="en-US" altLang="zh-CN" dirty="0"/>
              <a:t>0.88</a:t>
            </a:r>
            <a:r>
              <a:rPr lang="en-US" altLang="zh-CN" dirty="0">
                <a:solidFill>
                  <a:srgbClr val="FF0000"/>
                </a:solidFill>
              </a:rPr>
              <a:t>4</a:t>
            </a:r>
            <a:r>
              <a:rPr lang="en-US" altLang="zh-CN" dirty="0"/>
              <a:t>34889540543829</a:t>
            </a:r>
          </a:p>
          <a:p>
            <a:r>
              <a:rPr lang="en-US" altLang="zh-CN" dirty="0"/>
              <a:t>0.329</a:t>
            </a:r>
            <a:r>
              <a:rPr lang="en-US" altLang="zh-CN" dirty="0">
                <a:solidFill>
                  <a:srgbClr val="FF0000"/>
                </a:solidFill>
              </a:rPr>
              <a:t>0</a:t>
            </a:r>
            <a:r>
              <a:rPr lang="en-US" altLang="zh-CN" dirty="0"/>
              <a:t>4304394394993</a:t>
            </a:r>
          </a:p>
          <a:p>
            <a:r>
              <a:rPr lang="en-US" altLang="zh-CN" dirty="0"/>
              <a:t>0.5495</a:t>
            </a:r>
            <a:r>
              <a:rPr lang="en-US" altLang="zh-CN" dirty="0">
                <a:solidFill>
                  <a:srgbClr val="FF0000"/>
                </a:solidFill>
              </a:rPr>
              <a:t>4</a:t>
            </a:r>
            <a:r>
              <a:rPr lang="en-US" altLang="zh-CN" dirty="0"/>
              <a:t>923892895456</a:t>
            </a:r>
          </a:p>
          <a:p>
            <a:r>
              <a:rPr lang="en-US" altLang="zh-CN" dirty="0"/>
              <a:t>0.43968</a:t>
            </a:r>
            <a:r>
              <a:rPr lang="en-US" altLang="zh-CN" dirty="0">
                <a:solidFill>
                  <a:srgbClr val="FF0000"/>
                </a:solidFill>
              </a:rPr>
              <a:t>5</a:t>
            </a:r>
            <a:r>
              <a:rPr lang="en-US" altLang="zh-CN" dirty="0"/>
              <a:t>98938933232</a:t>
            </a:r>
          </a:p>
          <a:p>
            <a:r>
              <a:rPr lang="en-US" altLang="zh-CN" dirty="0"/>
              <a:t>…</a:t>
            </a:r>
          </a:p>
          <a:p>
            <a:endParaRPr lang="en-US" altLang="zh-CN" dirty="0"/>
          </a:p>
          <a:p>
            <a:r>
              <a:rPr lang="en-US" altLang="zh-CN" dirty="0"/>
              <a:t>T=0.455156…</a:t>
            </a:r>
            <a:endParaRPr lang="zh-CN" altLang="en-US" dirty="0"/>
          </a:p>
        </p:txBody>
      </p:sp>
      <p:pic>
        <p:nvPicPr>
          <p:cNvPr id="23" name="Picture 2" descr="http://upload.wikimedia.org/wikipedia/commons/e/e7/Georg_Cantor2.jpg">
            <a:extLst>
              <a:ext uri="{FF2B5EF4-FFF2-40B4-BE49-F238E27FC236}">
                <a16:creationId xmlns:a16="http://schemas.microsoft.com/office/drawing/2014/main" id="{A7327CE4-73CA-F6A8-BF5A-14549D4E6AB6}"/>
              </a:ext>
            </a:extLst>
          </p:cNvPr>
          <p:cNvPicPr>
            <a:picLocks noChangeAspect="1" noChangeArrowheads="1"/>
          </p:cNvPicPr>
          <p:nvPr/>
        </p:nvPicPr>
        <p:blipFill>
          <a:blip r:embed="rId4" cstate="print"/>
          <a:srcRect/>
          <a:stretch>
            <a:fillRect/>
          </a:stretch>
        </p:blipFill>
        <p:spPr bwMode="auto">
          <a:xfrm>
            <a:off x="1025912" y="1479107"/>
            <a:ext cx="1907395" cy="2500330"/>
          </a:xfrm>
          <a:prstGeom prst="rect">
            <a:avLst/>
          </a:prstGeom>
          <a:noFill/>
        </p:spPr>
      </p:pic>
      <p:sp>
        <p:nvSpPr>
          <p:cNvPr id="24" name="TextBox 4">
            <a:extLst>
              <a:ext uri="{FF2B5EF4-FFF2-40B4-BE49-F238E27FC236}">
                <a16:creationId xmlns:a16="http://schemas.microsoft.com/office/drawing/2014/main" id="{588B017B-7755-F720-4A20-0AD870D0EC01}"/>
              </a:ext>
            </a:extLst>
          </p:cNvPr>
          <p:cNvSpPr txBox="1"/>
          <p:nvPr/>
        </p:nvSpPr>
        <p:spPr>
          <a:xfrm>
            <a:off x="1025912" y="4193751"/>
            <a:ext cx="1610313" cy="1477328"/>
          </a:xfrm>
          <a:prstGeom prst="rect">
            <a:avLst/>
          </a:prstGeom>
          <a:noFill/>
        </p:spPr>
        <p:txBody>
          <a:bodyPr wrap="none" rtlCol="0">
            <a:spAutoFit/>
          </a:bodyPr>
          <a:lstStyle/>
          <a:p>
            <a:r>
              <a:rPr lang="en-US" altLang="zh-CN" dirty="0"/>
              <a:t>George Cantor</a:t>
            </a:r>
          </a:p>
          <a:p>
            <a:r>
              <a:rPr lang="en-US" altLang="zh-CN" dirty="0"/>
              <a:t>1845-1918</a:t>
            </a:r>
          </a:p>
          <a:p>
            <a:endParaRPr lang="en-US" altLang="zh-CN" dirty="0"/>
          </a:p>
          <a:p>
            <a:r>
              <a:rPr lang="en-US" altLang="zh-CN" dirty="0"/>
              <a:t>Germany </a:t>
            </a:r>
          </a:p>
          <a:p>
            <a:r>
              <a:rPr lang="en-US" altLang="zh-CN" dirty="0"/>
              <a:t>Mathematician</a:t>
            </a:r>
            <a:endParaRPr lang="zh-CN" altLang="en-US" dirty="0"/>
          </a:p>
        </p:txBody>
      </p:sp>
      <p:pic>
        <p:nvPicPr>
          <p:cNvPr id="25" name="Picture 6" descr="File:Aleph.jpg">
            <a:extLst>
              <a:ext uri="{FF2B5EF4-FFF2-40B4-BE49-F238E27FC236}">
                <a16:creationId xmlns:a16="http://schemas.microsoft.com/office/drawing/2014/main" id="{ADEB1E87-F225-988C-6E62-377634B9901B}"/>
              </a:ext>
            </a:extLst>
          </p:cNvPr>
          <p:cNvPicPr>
            <a:picLocks noChangeAspect="1" noChangeArrowheads="1"/>
          </p:cNvPicPr>
          <p:nvPr/>
        </p:nvPicPr>
        <p:blipFill>
          <a:blip r:embed="rId5" cstate="print"/>
          <a:srcRect/>
          <a:stretch>
            <a:fillRect/>
          </a:stretch>
        </p:blipFill>
        <p:spPr bwMode="auto">
          <a:xfrm>
            <a:off x="9504880" y="2355239"/>
            <a:ext cx="642942" cy="799019"/>
          </a:xfrm>
          <a:prstGeom prst="rect">
            <a:avLst/>
          </a:prstGeom>
          <a:noFill/>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2B82E9D-811D-1A69-8C96-0D4E0045022F}"/>
                  </a:ext>
                </a:extLst>
              </p:cNvPr>
              <p:cNvSpPr txBox="1"/>
              <p:nvPr/>
            </p:nvSpPr>
            <p:spPr>
              <a:xfrm>
                <a:off x="9055726" y="4196666"/>
                <a:ext cx="1635641" cy="620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3200" i="1" smtClean="0">
                              <a:latin typeface="Cambria Math" panose="02040503050406030204" pitchFamily="18" charset="0"/>
                              <a:ea typeface="Cambria Math" panose="02040503050406030204" pitchFamily="18" charset="0"/>
                            </a:rPr>
                          </m:ctrlPr>
                        </m:sSubPr>
                        <m:e>
                          <m:r>
                            <a:rPr kumimoji="1" lang="en-US" altLang="zh-CN" sz="3200" i="1">
                              <a:latin typeface="Cambria Math" panose="02040503050406030204" pitchFamily="18" charset="0"/>
                              <a:ea typeface="Cambria Math" panose="02040503050406030204" pitchFamily="18" charset="0"/>
                            </a:rPr>
                            <m:t>ℵ</m:t>
                          </m:r>
                        </m:e>
                        <m:sub>
                          <m:r>
                            <a:rPr kumimoji="1" lang="en-US" altLang="zh-CN" sz="3200" b="0" i="1" smtClean="0">
                              <a:latin typeface="Cambria Math" panose="02040503050406030204" pitchFamily="18" charset="0"/>
                              <a:ea typeface="Cambria Math" panose="02040503050406030204" pitchFamily="18" charset="0"/>
                            </a:rPr>
                            <m:t>1</m:t>
                          </m:r>
                        </m:sub>
                      </m:sSub>
                      <m:r>
                        <a:rPr kumimoji="1" lang="en-US" altLang="zh-CN" sz="3200" b="0" i="1" smtClean="0">
                          <a:latin typeface="Cambria Math" panose="02040503050406030204" pitchFamily="18" charset="0"/>
                          <a:ea typeface="Cambria Math" panose="02040503050406030204" pitchFamily="18" charset="0"/>
                        </a:rPr>
                        <m:t>=</m:t>
                      </m:r>
                      <m:sSubSup>
                        <m:sSubSupPr>
                          <m:ctrlPr>
                            <a:rPr kumimoji="1" lang="en-US" altLang="zh-CN" sz="3200" b="0" i="1" smtClean="0">
                              <a:latin typeface="Cambria Math" panose="02040503050406030204" pitchFamily="18" charset="0"/>
                              <a:ea typeface="Cambria Math" panose="02040503050406030204" pitchFamily="18" charset="0"/>
                            </a:rPr>
                          </m:ctrlPr>
                        </m:sSubSupPr>
                        <m:e>
                          <m:r>
                            <a:rPr kumimoji="1" lang="en-US" altLang="zh-CN" sz="3200" b="0" i="1" smtClean="0">
                              <a:latin typeface="Cambria Math" panose="02040503050406030204" pitchFamily="18" charset="0"/>
                              <a:ea typeface="Cambria Math" panose="02040503050406030204" pitchFamily="18" charset="0"/>
                            </a:rPr>
                            <m:t>2</m:t>
                          </m:r>
                        </m:e>
                        <m:sub/>
                        <m:sup>
                          <m:sSub>
                            <m:sSubPr>
                              <m:ctrlPr>
                                <a:rPr kumimoji="1" lang="en-US" altLang="zh-CN" sz="3200" i="1">
                                  <a:latin typeface="Cambria Math" panose="02040503050406030204" pitchFamily="18" charset="0"/>
                                  <a:ea typeface="Cambria Math" panose="02040503050406030204" pitchFamily="18" charset="0"/>
                                </a:rPr>
                              </m:ctrlPr>
                            </m:sSubPr>
                            <m:e>
                              <m:r>
                                <a:rPr kumimoji="1" lang="en-US" altLang="zh-CN" sz="3200" i="1">
                                  <a:latin typeface="Cambria Math" panose="02040503050406030204" pitchFamily="18" charset="0"/>
                                  <a:ea typeface="Cambria Math" panose="02040503050406030204" pitchFamily="18" charset="0"/>
                                </a:rPr>
                                <m:t>ℵ</m:t>
                              </m:r>
                            </m:e>
                            <m:sub>
                              <m:r>
                                <a:rPr kumimoji="1" lang="en-US" altLang="zh-CN" sz="3200" b="0" i="1" smtClean="0">
                                  <a:latin typeface="Cambria Math" panose="02040503050406030204" pitchFamily="18" charset="0"/>
                                  <a:ea typeface="Cambria Math" panose="02040503050406030204" pitchFamily="18" charset="0"/>
                                </a:rPr>
                                <m:t>0</m:t>
                              </m:r>
                            </m:sub>
                          </m:sSub>
                        </m:sup>
                      </m:sSubSup>
                    </m:oMath>
                  </m:oMathPara>
                </a14:m>
                <a:endParaRPr kumimoji="1" lang="zh-CN" altLang="en-US" sz="3200" dirty="0"/>
              </a:p>
            </p:txBody>
          </p:sp>
        </mc:Choice>
        <mc:Fallback xmlns="">
          <p:sp>
            <p:nvSpPr>
              <p:cNvPr id="27" name="文本框 26">
                <a:extLst>
                  <a:ext uri="{FF2B5EF4-FFF2-40B4-BE49-F238E27FC236}">
                    <a16:creationId xmlns:a16="http://schemas.microsoft.com/office/drawing/2014/main" id="{E2B82E9D-811D-1A69-8C96-0D4E0045022F}"/>
                  </a:ext>
                </a:extLst>
              </p:cNvPr>
              <p:cNvSpPr txBox="1">
                <a:spLocks noRot="1" noChangeAspect="1" noMove="1" noResize="1" noEditPoints="1" noAdjustHandles="1" noChangeArrowheads="1" noChangeShapeType="1" noTextEdit="1"/>
              </p:cNvSpPr>
              <p:nvPr/>
            </p:nvSpPr>
            <p:spPr>
              <a:xfrm>
                <a:off x="9055726" y="4196666"/>
                <a:ext cx="1635641" cy="620042"/>
              </a:xfrm>
              <a:prstGeom prst="rect">
                <a:avLst/>
              </a:prstGeom>
              <a:blipFill>
                <a:blip r:embed="rId6"/>
                <a:stretch>
                  <a:fillRect l="-5426" b="-4000"/>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24D4099D-9661-2477-6CB1-7F3746EC4CD2}"/>
              </a:ext>
            </a:extLst>
          </p:cNvPr>
          <p:cNvSpPr txBox="1"/>
          <p:nvPr/>
        </p:nvSpPr>
        <p:spPr>
          <a:xfrm>
            <a:off x="9641711" y="4193751"/>
            <a:ext cx="742845" cy="369332"/>
          </a:xfrm>
          <a:prstGeom prst="rect">
            <a:avLst/>
          </a:prstGeom>
          <a:noFill/>
        </p:spPr>
        <p:txBody>
          <a:bodyPr wrap="square" rtlCol="0">
            <a:spAutoFit/>
          </a:bodyPr>
          <a:lstStyle/>
          <a:p>
            <a:r>
              <a:rPr kumimoji="1" lang="zh-CN" altLang="en-US" dirty="0"/>
              <a:t>？</a:t>
            </a:r>
          </a:p>
        </p:txBody>
      </p:sp>
    </p:spTree>
    <p:extLst>
      <p:ext uri="{BB962C8B-B14F-4D97-AF65-F5344CB8AC3E}">
        <p14:creationId xmlns:p14="http://schemas.microsoft.com/office/powerpoint/2010/main" val="888528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Bertrand  A.W. Russell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Paradox</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40F0F5E7-9404-9364-9DB1-05894FC3762F}"/>
              </a:ext>
            </a:extLst>
          </p:cNvPr>
          <p:cNvSpPr>
            <a:spLocks noGrp="1"/>
          </p:cNvSpPr>
          <p:nvPr>
            <p:ph idx="1"/>
          </p:nvPr>
        </p:nvSpPr>
        <p:spPr>
          <a:xfrm>
            <a:off x="3677419" y="1463665"/>
            <a:ext cx="8066090" cy="4525963"/>
          </a:xfrm>
        </p:spPr>
        <p:txBody>
          <a:bodyPr>
            <a:normAutofit/>
          </a:bodyPr>
          <a:lstStyle/>
          <a:p>
            <a:r>
              <a:rPr lang="en-US" altLang="zh-CN" dirty="0"/>
              <a:t>Russell’s paradox</a:t>
            </a:r>
          </a:p>
          <a:p>
            <a:r>
              <a:rPr lang="en-US" dirty="0"/>
              <a:t>Let us call a set "abnormal" if it is a member of itself, and "normal" otherwise. For example, take the set of all </a:t>
            </a:r>
            <a:r>
              <a:rPr lang="en-US" dirty="0">
                <a:hlinkClick r:id="rId4" tooltip="Square"/>
              </a:rPr>
              <a:t>squares</a:t>
            </a:r>
            <a:r>
              <a:rPr lang="en-US" dirty="0"/>
              <a:t> in the </a:t>
            </a:r>
            <a:r>
              <a:rPr lang="en-US" dirty="0">
                <a:hlinkClick r:id="rId5" tooltip="Plane (geometry)"/>
              </a:rPr>
              <a:t>plane</a:t>
            </a:r>
            <a:r>
              <a:rPr lang="en-US" dirty="0"/>
              <a:t>. That set is not itself a square, and therefore is not a member of the set of all squares. So it is "normal". On the other hand, if we take the complementary set that contains all non-squares, that set is itself not a square and so should be one of its own members. It is "abnormal".</a:t>
            </a:r>
          </a:p>
          <a:p>
            <a:r>
              <a:rPr lang="en-US" dirty="0"/>
              <a:t>Now we consider the set of all normal sets, </a:t>
            </a:r>
            <a:r>
              <a:rPr lang="en-US" i="1" dirty="0"/>
              <a:t>R</a:t>
            </a:r>
            <a:r>
              <a:rPr lang="en-US" dirty="0"/>
              <a:t>. Determining whether </a:t>
            </a:r>
            <a:r>
              <a:rPr lang="en-US" i="1" dirty="0"/>
              <a:t>R</a:t>
            </a:r>
            <a:r>
              <a:rPr lang="en-US" dirty="0"/>
              <a:t> is normal or abnormal is impossible: if </a:t>
            </a:r>
            <a:r>
              <a:rPr lang="en-US" i="1" dirty="0"/>
              <a:t>R</a:t>
            </a:r>
            <a:r>
              <a:rPr lang="en-US" dirty="0"/>
              <a:t> were a normal set, it would be contained in the set of normal sets (itself), and therefore be abnormal; and if </a:t>
            </a:r>
            <a:r>
              <a:rPr lang="en-US" i="1" dirty="0"/>
              <a:t>R</a:t>
            </a:r>
            <a:r>
              <a:rPr lang="en-US" dirty="0"/>
              <a:t> were abnormal, it would not be contained in the set of all normal sets (itself), and therefore be normal. This leads to the conclusion that </a:t>
            </a:r>
            <a:r>
              <a:rPr lang="en-US" i="1" dirty="0"/>
              <a:t>R</a:t>
            </a:r>
            <a:r>
              <a:rPr lang="en-US" dirty="0"/>
              <a:t> is neither normal nor abnormal: Russell's paradox.</a:t>
            </a:r>
          </a:p>
          <a:p>
            <a:endParaRPr lang="zh-CN" altLang="en-US" dirty="0"/>
          </a:p>
        </p:txBody>
      </p:sp>
      <p:pic>
        <p:nvPicPr>
          <p:cNvPr id="5" name="Picture 2" descr="http://a2.att.hudong.com/86/75/01300000171599121681756420082.jpg">
            <a:extLst>
              <a:ext uri="{FF2B5EF4-FFF2-40B4-BE49-F238E27FC236}">
                <a16:creationId xmlns:a16="http://schemas.microsoft.com/office/drawing/2014/main" id="{2BCFE881-CFD5-549C-5D51-05EBCCF7ED76}"/>
              </a:ext>
            </a:extLst>
          </p:cNvPr>
          <p:cNvPicPr>
            <a:picLocks noChangeAspect="1" noChangeArrowheads="1"/>
          </p:cNvPicPr>
          <p:nvPr/>
        </p:nvPicPr>
        <p:blipFill>
          <a:blip r:embed="rId6" cstate="print"/>
          <a:srcRect/>
          <a:stretch>
            <a:fillRect/>
          </a:stretch>
        </p:blipFill>
        <p:spPr bwMode="auto">
          <a:xfrm>
            <a:off x="1025911" y="1572048"/>
            <a:ext cx="2057400" cy="2571751"/>
          </a:xfrm>
          <a:prstGeom prst="rect">
            <a:avLst/>
          </a:prstGeom>
          <a:noFill/>
        </p:spPr>
      </p:pic>
      <p:sp>
        <p:nvSpPr>
          <p:cNvPr id="6" name="TextBox 4">
            <a:extLst>
              <a:ext uri="{FF2B5EF4-FFF2-40B4-BE49-F238E27FC236}">
                <a16:creationId xmlns:a16="http://schemas.microsoft.com/office/drawing/2014/main" id="{04281AD5-39C7-DBCD-07F8-E52D28537129}"/>
              </a:ext>
            </a:extLst>
          </p:cNvPr>
          <p:cNvSpPr txBox="1"/>
          <p:nvPr/>
        </p:nvSpPr>
        <p:spPr>
          <a:xfrm>
            <a:off x="954474" y="4358130"/>
            <a:ext cx="2180853" cy="646331"/>
          </a:xfrm>
          <a:prstGeom prst="rect">
            <a:avLst/>
          </a:prstGeom>
          <a:noFill/>
        </p:spPr>
        <p:txBody>
          <a:bodyPr wrap="none" rtlCol="0">
            <a:spAutoFit/>
          </a:bodyPr>
          <a:lstStyle/>
          <a:p>
            <a:r>
              <a:rPr lang="en-US" altLang="zh-CN" dirty="0"/>
              <a:t>Bertrand A.W. Russell</a:t>
            </a:r>
          </a:p>
          <a:p>
            <a:r>
              <a:rPr lang="en-US" altLang="zh-CN" dirty="0"/>
              <a:t>1872-1970</a:t>
            </a:r>
            <a:endParaRPr lang="zh-CN" altLang="en-US" dirty="0"/>
          </a:p>
        </p:txBody>
      </p:sp>
    </p:spTree>
    <p:extLst>
      <p:ext uri="{BB962C8B-B14F-4D97-AF65-F5344CB8AC3E}">
        <p14:creationId xmlns:p14="http://schemas.microsoft.com/office/powerpoint/2010/main" val="940294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Hillbert</a:t>
            </a:r>
            <a:r>
              <a:rPr lang="en-US" altLang="zh-CN" sz="3600" dirty="0" err="1"/>
              <a:t>’</a:t>
            </a:r>
            <a:r>
              <a:rPr lang="en-US" altLang="zh-CN" sz="3600" dirty="0" err="1">
                <a:solidFill>
                  <a:srgbClr val="C00000"/>
                </a:solidFill>
                <a:latin typeface="微软雅黑" panose="020B0503020204020204" pitchFamily="34" charset="-122"/>
                <a:ea typeface="微软雅黑" panose="020B0503020204020204" pitchFamily="34" charset="-122"/>
              </a:rPr>
              <a: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two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important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problems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1" name="Picture 2" descr="File:Hilbert.jpg">
            <a:extLst>
              <a:ext uri="{FF2B5EF4-FFF2-40B4-BE49-F238E27FC236}">
                <a16:creationId xmlns:a16="http://schemas.microsoft.com/office/drawing/2014/main" id="{E23307FD-3B00-433D-A6D2-6F221650EB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4039" y="1483754"/>
            <a:ext cx="2546050" cy="3429024"/>
          </a:xfrm>
          <a:prstGeom prst="rect">
            <a:avLst/>
          </a:prstGeom>
          <a:noFill/>
        </p:spPr>
      </p:pic>
      <p:sp>
        <p:nvSpPr>
          <p:cNvPr id="14" name="TextBox 4">
            <a:extLst>
              <a:ext uri="{FF2B5EF4-FFF2-40B4-BE49-F238E27FC236}">
                <a16:creationId xmlns:a16="http://schemas.microsoft.com/office/drawing/2014/main" id="{E611C62F-D196-E04D-5E6F-0B9EAAC7B30F}"/>
              </a:ext>
            </a:extLst>
          </p:cNvPr>
          <p:cNvSpPr txBox="1"/>
          <p:nvPr/>
        </p:nvSpPr>
        <p:spPr>
          <a:xfrm>
            <a:off x="1171229" y="5198530"/>
            <a:ext cx="1410322" cy="646331"/>
          </a:xfrm>
          <a:prstGeom prst="rect">
            <a:avLst/>
          </a:prstGeom>
          <a:noFill/>
        </p:spPr>
        <p:txBody>
          <a:bodyPr wrap="none" rtlCol="0">
            <a:spAutoFit/>
          </a:bodyPr>
          <a:lstStyle/>
          <a:p>
            <a:r>
              <a:rPr lang="en-US" altLang="zh-CN" dirty="0"/>
              <a:t>David Hilbert</a:t>
            </a:r>
          </a:p>
          <a:p>
            <a:r>
              <a:rPr lang="en-US" altLang="zh-CN" dirty="0"/>
              <a:t>1862-1943</a:t>
            </a:r>
            <a:endParaRPr lang="zh-CN" altLang="en-US" dirty="0"/>
          </a:p>
        </p:txBody>
      </p:sp>
      <p:sp>
        <p:nvSpPr>
          <p:cNvPr id="15" name="内容占位符 2">
            <a:extLst>
              <a:ext uri="{FF2B5EF4-FFF2-40B4-BE49-F238E27FC236}">
                <a16:creationId xmlns:a16="http://schemas.microsoft.com/office/drawing/2014/main" id="{47DE9714-A154-370B-45EC-AD164554F9B5}"/>
              </a:ext>
            </a:extLst>
          </p:cNvPr>
          <p:cNvSpPr txBox="1">
            <a:spLocks/>
          </p:cNvSpPr>
          <p:nvPr/>
        </p:nvSpPr>
        <p:spPr>
          <a:xfrm>
            <a:off x="3778504" y="1472874"/>
            <a:ext cx="7953350" cy="42765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dirty="0"/>
              <a:t>1900</a:t>
            </a:r>
            <a:r>
              <a:rPr kumimoji="1" lang="zh-CN" altLang="en-US" dirty="0"/>
              <a:t>年，世界数学家大会，希尔伯特提出了</a:t>
            </a:r>
            <a:r>
              <a:rPr kumimoji="1" lang="en-US" altLang="zh-CN" dirty="0"/>
              <a:t>23</a:t>
            </a:r>
            <a:r>
              <a:rPr kumimoji="1" lang="zh-CN" altLang="en-US" dirty="0"/>
              <a:t>个数学难题</a:t>
            </a:r>
            <a:endParaRPr lang="en-US" altLang="zh-CN" dirty="0"/>
          </a:p>
          <a:p>
            <a:r>
              <a:rPr lang="en-US" altLang="zh-CN" dirty="0"/>
              <a:t>Hilbert’s program</a:t>
            </a:r>
          </a:p>
          <a:p>
            <a:pPr lvl="1"/>
            <a:r>
              <a:rPr lang="en-US" altLang="zh-CN" dirty="0"/>
              <a:t>all of mathematics follows from a correctly chosen finite system of axioms; and</a:t>
            </a:r>
          </a:p>
          <a:p>
            <a:pPr lvl="1"/>
            <a:r>
              <a:rPr lang="en-US" altLang="zh-CN" dirty="0"/>
              <a:t>that some such axiom system is provably consistent through some means such as the epsilon calculus.</a:t>
            </a:r>
          </a:p>
          <a:p>
            <a:r>
              <a:rPr lang="en-US" altLang="zh-CN" dirty="0"/>
              <a:t>Hilbert’s tenth problem</a:t>
            </a:r>
          </a:p>
          <a:p>
            <a:pPr lvl="1"/>
            <a:r>
              <a:rPr lang="en-US" dirty="0"/>
              <a:t>Given a Diophantine equation with any number of unknown quantities and with rational integral numerical coefficients: </a:t>
            </a:r>
            <a:r>
              <a:rPr lang="en-US" i="1" dirty="0"/>
              <a:t>To devise a process according to which it can be determined in a finite number of operations whether the equation is solvable in rational integers</a:t>
            </a:r>
            <a:r>
              <a:rPr lang="en-US" dirty="0"/>
              <a:t>.</a:t>
            </a:r>
          </a:p>
          <a:p>
            <a:pPr lvl="1"/>
            <a:r>
              <a:rPr lang="zh-CN" altLang="en-US" dirty="0"/>
              <a:t>是否存在着判定任意一个丢番图方程有解的机械化运算过程</a:t>
            </a:r>
            <a:endParaRPr lang="en-US" altLang="zh-CN" dirty="0"/>
          </a:p>
          <a:p>
            <a:endParaRPr lang="zh-CN" altLang="en-US" dirty="0"/>
          </a:p>
        </p:txBody>
      </p:sp>
    </p:spTree>
    <p:extLst>
      <p:ext uri="{BB962C8B-B14F-4D97-AF65-F5344CB8AC3E}">
        <p14:creationId xmlns:p14="http://schemas.microsoft.com/office/powerpoint/2010/main" val="176318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Hot </a:t>
            </a:r>
            <a:r>
              <a:rPr lang="en-US" altLang="zh-CN" sz="3600" dirty="0" err="1">
                <a:solidFill>
                  <a:srgbClr val="C00000"/>
                </a:solidFill>
                <a:latin typeface="微软雅黑" panose="020B0503020204020204" pitchFamily="34" charset="-122"/>
                <a:ea typeface="微软雅黑" panose="020B0503020204020204" pitchFamily="34" charset="-122"/>
              </a:rPr>
              <a:t>ChatGPT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2A4909F-6082-640A-F8E3-3CE19F261628}"/>
              </a:ext>
            </a:extLst>
          </p:cNvPr>
          <p:cNvPicPr>
            <a:picLocks noChangeAspect="1"/>
          </p:cNvPicPr>
          <p:nvPr/>
        </p:nvPicPr>
        <p:blipFill>
          <a:blip r:embed="rId4"/>
          <a:stretch>
            <a:fillRect/>
          </a:stretch>
        </p:blipFill>
        <p:spPr>
          <a:xfrm>
            <a:off x="-17222" y="-1"/>
            <a:ext cx="12608467" cy="6857998"/>
          </a:xfrm>
          <a:prstGeom prst="rect">
            <a:avLst/>
          </a:prstGeom>
        </p:spPr>
      </p:pic>
      <p:pic>
        <p:nvPicPr>
          <p:cNvPr id="9" name="Picture 4" descr="ChatGPT Can't Kill Anything Worth Preserving">
            <a:extLst>
              <a:ext uri="{FF2B5EF4-FFF2-40B4-BE49-F238E27FC236}">
                <a16:creationId xmlns:a16="http://schemas.microsoft.com/office/drawing/2014/main" id="{C21ED1FC-075F-5D08-ABC1-3567BE4C4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98" y="2913253"/>
            <a:ext cx="5898000" cy="372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872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Alan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Turing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Picture 6" descr="http://www.computerhistory.org/timeline/images/1954_turing_large.jpg">
            <a:extLst>
              <a:ext uri="{FF2B5EF4-FFF2-40B4-BE49-F238E27FC236}">
                <a16:creationId xmlns:a16="http://schemas.microsoft.com/office/drawing/2014/main" id="{BE77EA32-B48E-B5A6-F0EE-003E00EFF3C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1523" y="1667175"/>
            <a:ext cx="2592388"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6">
            <a:extLst>
              <a:ext uri="{FF2B5EF4-FFF2-40B4-BE49-F238E27FC236}">
                <a16:creationId xmlns:a16="http://schemas.microsoft.com/office/drawing/2014/main" id="{3CB6B24E-D0D6-E203-812E-D7B1E8E84BCC}"/>
              </a:ext>
            </a:extLst>
          </p:cNvPr>
          <p:cNvSpPr txBox="1">
            <a:spLocks noChangeArrowheads="1"/>
          </p:cNvSpPr>
          <p:nvPr/>
        </p:nvSpPr>
        <p:spPr bwMode="auto">
          <a:xfrm>
            <a:off x="731523" y="5130306"/>
            <a:ext cx="2582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a:t>Alan Turing, 1912-1954</a:t>
            </a:r>
            <a:endParaRPr lang="zh-CN" altLang="en-US" dirty="0"/>
          </a:p>
        </p:txBody>
      </p:sp>
      <p:pic>
        <p:nvPicPr>
          <p:cNvPr id="4" name="图片 3">
            <a:extLst>
              <a:ext uri="{FF2B5EF4-FFF2-40B4-BE49-F238E27FC236}">
                <a16:creationId xmlns:a16="http://schemas.microsoft.com/office/drawing/2014/main" id="{3065CE6E-ADF7-297A-8A6D-4F48BB80EBDF}"/>
              </a:ext>
            </a:extLst>
          </p:cNvPr>
          <p:cNvPicPr>
            <a:picLocks noChangeAspect="1"/>
          </p:cNvPicPr>
          <p:nvPr/>
        </p:nvPicPr>
        <p:blipFill>
          <a:blip r:embed="rId5"/>
          <a:stretch>
            <a:fillRect/>
          </a:stretch>
        </p:blipFill>
        <p:spPr>
          <a:xfrm>
            <a:off x="9959256" y="592356"/>
            <a:ext cx="840692" cy="946526"/>
          </a:xfrm>
          <a:prstGeom prst="rect">
            <a:avLst/>
          </a:prstGeom>
        </p:spPr>
      </p:pic>
      <p:sp>
        <p:nvSpPr>
          <p:cNvPr id="5" name="内容占位符 2">
            <a:extLst>
              <a:ext uri="{FF2B5EF4-FFF2-40B4-BE49-F238E27FC236}">
                <a16:creationId xmlns:a16="http://schemas.microsoft.com/office/drawing/2014/main" id="{939974BE-BBE7-AB52-AFF1-BAB3E8989161}"/>
              </a:ext>
            </a:extLst>
          </p:cNvPr>
          <p:cNvSpPr>
            <a:spLocks noGrp="1"/>
          </p:cNvSpPr>
          <p:nvPr>
            <p:ph idx="1"/>
          </p:nvPr>
        </p:nvSpPr>
        <p:spPr>
          <a:xfrm>
            <a:off x="3970116" y="1629438"/>
            <a:ext cx="5645136" cy="4360935"/>
          </a:xfrm>
        </p:spPr>
        <p:txBody>
          <a:bodyPr>
            <a:normAutofit/>
          </a:bodyPr>
          <a:lstStyle/>
          <a:p>
            <a:r>
              <a:rPr lang="en-US" altLang="zh-CN" sz="2400" dirty="0">
                <a:latin typeface="华文楷体" charset="-122"/>
                <a:ea typeface="华文楷体" charset="-122"/>
              </a:rPr>
              <a:t>Turing</a:t>
            </a:r>
            <a:r>
              <a:rPr lang="zh-CN" altLang="en-US" sz="2400" dirty="0">
                <a:latin typeface="华文楷体" charset="-122"/>
                <a:ea typeface="华文楷体" charset="-122"/>
              </a:rPr>
              <a:t> </a:t>
            </a:r>
            <a:r>
              <a:rPr lang="en-US" altLang="zh-CN" sz="2400" dirty="0">
                <a:latin typeface="华文楷体" charset="-122"/>
                <a:ea typeface="华文楷体" charset="-122"/>
              </a:rPr>
              <a:t>Machine</a:t>
            </a:r>
          </a:p>
          <a:p>
            <a:r>
              <a:rPr lang="en-US" altLang="zh-CN" sz="2400" dirty="0">
                <a:latin typeface="华文楷体" charset="-122"/>
                <a:ea typeface="华文楷体" charset="-122"/>
              </a:rPr>
              <a:t>Turing</a:t>
            </a:r>
            <a:r>
              <a:rPr lang="zh-CN" altLang="en-US" sz="2400" dirty="0">
                <a:latin typeface="华文楷体" charset="-122"/>
                <a:ea typeface="华文楷体" charset="-122"/>
              </a:rPr>
              <a:t> </a:t>
            </a:r>
            <a:r>
              <a:rPr lang="en-US" altLang="zh-CN" sz="2400" dirty="0">
                <a:latin typeface="华文楷体" charset="-122"/>
                <a:ea typeface="华文楷体" charset="-122"/>
              </a:rPr>
              <a:t>Test</a:t>
            </a:r>
            <a:r>
              <a:rPr lang="zh-CN" altLang="en-US" sz="2400" dirty="0">
                <a:latin typeface="华文楷体" charset="-122"/>
                <a:ea typeface="华文楷体" charset="-122"/>
              </a:rPr>
              <a:t> </a:t>
            </a:r>
            <a:r>
              <a:rPr lang="en-US" altLang="zh-CN" sz="2400" dirty="0">
                <a:latin typeface="华文楷体" charset="-122"/>
                <a:ea typeface="华文楷体" charset="-122"/>
              </a:rPr>
              <a:t>–</a:t>
            </a:r>
            <a:r>
              <a:rPr lang="zh-CN" altLang="en-US" sz="2400" dirty="0">
                <a:latin typeface="华文楷体" charset="-122"/>
                <a:ea typeface="华文楷体" charset="-122"/>
              </a:rPr>
              <a:t> </a:t>
            </a:r>
            <a:r>
              <a:rPr lang="en-US" altLang="zh-CN" sz="2400" dirty="0">
                <a:latin typeface="华文楷体" charset="-122"/>
                <a:ea typeface="华文楷体" charset="-122"/>
              </a:rPr>
              <a:t>Artificial</a:t>
            </a:r>
            <a:r>
              <a:rPr lang="zh-CN" altLang="en-US" sz="2400" dirty="0">
                <a:latin typeface="华文楷体" charset="-122"/>
                <a:ea typeface="华文楷体" charset="-122"/>
              </a:rPr>
              <a:t> </a:t>
            </a:r>
            <a:r>
              <a:rPr lang="en-US" altLang="zh-CN" sz="2400" dirty="0">
                <a:latin typeface="华文楷体" charset="-122"/>
                <a:ea typeface="华文楷体" charset="-122"/>
              </a:rPr>
              <a:t>Intelligence</a:t>
            </a:r>
          </a:p>
          <a:p>
            <a:r>
              <a:rPr lang="en-US" altLang="zh-CN" sz="2400" dirty="0">
                <a:latin typeface="华文楷体" charset="-122"/>
                <a:ea typeface="华文楷体" charset="-122"/>
              </a:rPr>
              <a:t>Turing</a:t>
            </a:r>
            <a:r>
              <a:rPr lang="zh-CN" altLang="en-US" sz="2400" dirty="0">
                <a:latin typeface="华文楷体" charset="-122"/>
                <a:ea typeface="华文楷体" charset="-122"/>
              </a:rPr>
              <a:t> </a:t>
            </a:r>
            <a:r>
              <a:rPr lang="en-US" altLang="zh-CN" sz="2400" dirty="0">
                <a:latin typeface="华文楷体" charset="-122"/>
                <a:ea typeface="华文楷体" charset="-122"/>
              </a:rPr>
              <a:t>Pattern</a:t>
            </a:r>
            <a:r>
              <a:rPr lang="zh-CN" altLang="en-US" sz="2400" dirty="0">
                <a:latin typeface="华文楷体" charset="-122"/>
                <a:ea typeface="华文楷体" charset="-122"/>
              </a:rPr>
              <a:t> </a:t>
            </a:r>
            <a:r>
              <a:rPr lang="en-US" altLang="zh-CN" sz="2400" dirty="0">
                <a:latin typeface="华文楷体" charset="-122"/>
                <a:ea typeface="华文楷体" charset="-122"/>
              </a:rPr>
              <a:t>–</a:t>
            </a:r>
            <a:r>
              <a:rPr lang="zh-CN" altLang="en-US" sz="2400" dirty="0">
                <a:latin typeface="华文楷体" charset="-122"/>
                <a:ea typeface="华文楷体" charset="-122"/>
              </a:rPr>
              <a:t> </a:t>
            </a:r>
            <a:r>
              <a:rPr lang="en-US" altLang="zh-CN" sz="2400" dirty="0">
                <a:latin typeface="华文楷体" charset="-122"/>
                <a:ea typeface="华文楷体" charset="-122"/>
              </a:rPr>
              <a:t>Artificial</a:t>
            </a:r>
            <a:r>
              <a:rPr lang="zh-CN" altLang="en-US" sz="2400" dirty="0">
                <a:latin typeface="华文楷体" charset="-122"/>
                <a:ea typeface="华文楷体" charset="-122"/>
              </a:rPr>
              <a:t> </a:t>
            </a:r>
            <a:r>
              <a:rPr lang="en-US" altLang="zh-CN" sz="2400" dirty="0">
                <a:latin typeface="华文楷体" charset="-122"/>
                <a:ea typeface="华文楷体" charset="-122"/>
              </a:rPr>
              <a:t>Life</a:t>
            </a:r>
            <a:endParaRPr kumimoji="1" lang="zh-CN" altLang="en-US" dirty="0"/>
          </a:p>
        </p:txBody>
      </p:sp>
      <p:pic>
        <p:nvPicPr>
          <p:cNvPr id="6" name="Picture 2" descr="C:\Documents and Settings\yudejun\桌面\layer cs\245e8bca47e5a9b9c91768c9.jpg">
            <a:extLst>
              <a:ext uri="{FF2B5EF4-FFF2-40B4-BE49-F238E27FC236}">
                <a16:creationId xmlns:a16="http://schemas.microsoft.com/office/drawing/2014/main" id="{6014CBF8-192C-9EB0-C9C0-92F3AF24FA1D}"/>
              </a:ext>
            </a:extLst>
          </p:cNvPr>
          <p:cNvPicPr>
            <a:picLocks noChangeAspect="1" noChangeArrowheads="1"/>
          </p:cNvPicPr>
          <p:nvPr/>
        </p:nvPicPr>
        <p:blipFill>
          <a:blip r:embed="rId6" cstate="print"/>
          <a:srcRect/>
          <a:stretch>
            <a:fillRect/>
          </a:stretch>
        </p:blipFill>
        <p:spPr>
          <a:xfrm>
            <a:off x="4112794" y="3181926"/>
            <a:ext cx="2687472" cy="2812366"/>
          </a:xfrm>
          <a:prstGeom prst="rect">
            <a:avLst/>
          </a:prstGeom>
          <a:noFill/>
        </p:spPr>
      </p:pic>
      <p:pic>
        <p:nvPicPr>
          <p:cNvPr id="9" name="图片 8">
            <a:extLst>
              <a:ext uri="{FF2B5EF4-FFF2-40B4-BE49-F238E27FC236}">
                <a16:creationId xmlns:a16="http://schemas.microsoft.com/office/drawing/2014/main" id="{1C24E3DA-9826-6F41-4E46-2828A70B1573}"/>
              </a:ext>
            </a:extLst>
          </p:cNvPr>
          <p:cNvPicPr>
            <a:picLocks noChangeAspect="1"/>
          </p:cNvPicPr>
          <p:nvPr/>
        </p:nvPicPr>
        <p:blipFill>
          <a:blip r:embed="rId7"/>
          <a:stretch>
            <a:fillRect/>
          </a:stretch>
        </p:blipFill>
        <p:spPr>
          <a:xfrm>
            <a:off x="8178540" y="3003034"/>
            <a:ext cx="3039634" cy="2987339"/>
          </a:xfrm>
          <a:prstGeom prst="rect">
            <a:avLst/>
          </a:prstGeom>
        </p:spPr>
      </p:pic>
    </p:spTree>
    <p:extLst>
      <p:ext uri="{BB962C8B-B14F-4D97-AF65-F5344CB8AC3E}">
        <p14:creationId xmlns:p14="http://schemas.microsoft.com/office/powerpoint/2010/main" val="2526856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Von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Neumann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9" name="内容占位符 2">
            <a:extLst>
              <a:ext uri="{FF2B5EF4-FFF2-40B4-BE49-F238E27FC236}">
                <a16:creationId xmlns:a16="http://schemas.microsoft.com/office/drawing/2014/main" id="{5C7EB8D6-33F5-7718-7CF8-B4BF905C5E38}"/>
              </a:ext>
            </a:extLst>
          </p:cNvPr>
          <p:cNvSpPr txBox="1">
            <a:spLocks/>
          </p:cNvSpPr>
          <p:nvPr/>
        </p:nvSpPr>
        <p:spPr>
          <a:xfrm>
            <a:off x="3428992" y="1600200"/>
            <a:ext cx="5257808" cy="452596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dirty="0"/>
              <a:t>ENIAC and EDVAC</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Von Neumann’s architecture</a:t>
            </a:r>
            <a:endParaRPr lang="zh-CN" altLang="en-US" dirty="0"/>
          </a:p>
        </p:txBody>
      </p:sp>
      <p:pic>
        <p:nvPicPr>
          <p:cNvPr id="16" name="Picture 4" descr="John von Neumann (Джон фон Нейман)">
            <a:extLst>
              <a:ext uri="{FF2B5EF4-FFF2-40B4-BE49-F238E27FC236}">
                <a16:creationId xmlns:a16="http://schemas.microsoft.com/office/drawing/2014/main" id="{6F9E4336-5C88-1A26-85A0-173A8137DF62}"/>
              </a:ext>
            </a:extLst>
          </p:cNvPr>
          <p:cNvPicPr>
            <a:picLocks noChangeAspect="1" noChangeArrowheads="1"/>
          </p:cNvPicPr>
          <p:nvPr/>
        </p:nvPicPr>
        <p:blipFill>
          <a:blip r:embed="rId4" cstate="print"/>
          <a:srcRect/>
          <a:stretch>
            <a:fillRect/>
          </a:stretch>
        </p:blipFill>
        <p:spPr bwMode="auto">
          <a:xfrm>
            <a:off x="782901" y="1869935"/>
            <a:ext cx="2132915" cy="2428892"/>
          </a:xfrm>
          <a:prstGeom prst="rect">
            <a:avLst/>
          </a:prstGeom>
          <a:noFill/>
          <a:ln w="9525">
            <a:noFill/>
            <a:miter lim="800000"/>
            <a:headEnd/>
            <a:tailEnd/>
          </a:ln>
        </p:spPr>
      </p:pic>
      <p:sp>
        <p:nvSpPr>
          <p:cNvPr id="17" name="TextBox 4">
            <a:extLst>
              <a:ext uri="{FF2B5EF4-FFF2-40B4-BE49-F238E27FC236}">
                <a16:creationId xmlns:a16="http://schemas.microsoft.com/office/drawing/2014/main" id="{5EA0C4BB-7E5F-31FC-D0C0-ADA3BBDB7949}"/>
              </a:ext>
            </a:extLst>
          </p:cNvPr>
          <p:cNvSpPr txBox="1"/>
          <p:nvPr/>
        </p:nvSpPr>
        <p:spPr>
          <a:xfrm>
            <a:off x="724829" y="4490710"/>
            <a:ext cx="2000356" cy="646331"/>
          </a:xfrm>
          <a:prstGeom prst="rect">
            <a:avLst/>
          </a:prstGeom>
          <a:noFill/>
        </p:spPr>
        <p:txBody>
          <a:bodyPr wrap="none" rtlCol="0">
            <a:spAutoFit/>
          </a:bodyPr>
          <a:lstStyle/>
          <a:p>
            <a:r>
              <a:rPr lang="en-US" altLang="zh-CN" dirty="0"/>
              <a:t>John von Neumann</a:t>
            </a:r>
          </a:p>
          <a:p>
            <a:r>
              <a:rPr lang="en-US" altLang="zh-CN" dirty="0"/>
              <a:t>1903-1957</a:t>
            </a:r>
            <a:endParaRPr lang="zh-CN" altLang="en-US" dirty="0"/>
          </a:p>
        </p:txBody>
      </p:sp>
      <p:pic>
        <p:nvPicPr>
          <p:cNvPr id="18" name="Picture 2">
            <a:extLst>
              <a:ext uri="{FF2B5EF4-FFF2-40B4-BE49-F238E27FC236}">
                <a16:creationId xmlns:a16="http://schemas.microsoft.com/office/drawing/2014/main" id="{78010C03-C8B0-3FB7-9002-303B94DD37BA}"/>
              </a:ext>
            </a:extLst>
          </p:cNvPr>
          <p:cNvPicPr>
            <a:picLocks noChangeAspect="1" noChangeArrowheads="1"/>
          </p:cNvPicPr>
          <p:nvPr/>
        </p:nvPicPr>
        <p:blipFill>
          <a:blip r:embed="rId5" cstate="print"/>
          <a:srcRect/>
          <a:stretch>
            <a:fillRect/>
          </a:stretch>
        </p:blipFill>
        <p:spPr>
          <a:xfrm>
            <a:off x="3502266" y="2103428"/>
            <a:ext cx="4252913" cy="2590800"/>
          </a:xfrm>
          <a:prstGeom prst="rect">
            <a:avLst/>
          </a:prstGeom>
          <a:noFill/>
        </p:spPr>
      </p:pic>
      <p:pic>
        <p:nvPicPr>
          <p:cNvPr id="1026" name="Picture 2" descr="自复制自动机理论 Theory of Self-reproducing Automata - 集智百科">
            <a:extLst>
              <a:ext uri="{FF2B5EF4-FFF2-40B4-BE49-F238E27FC236}">
                <a16:creationId xmlns:a16="http://schemas.microsoft.com/office/drawing/2014/main" id="{1A48D637-D9C9-434E-7033-5A4E9FA992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171" y="184439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778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Hillbert</a:t>
            </a:r>
            <a:r>
              <a:rPr lang="en-US" altLang="zh-CN" sz="3600" dirty="0" err="1"/>
              <a:t>’</a:t>
            </a:r>
            <a:r>
              <a:rPr lang="en-US" altLang="zh-CN" sz="3600" dirty="0" err="1">
                <a:solidFill>
                  <a:srgbClr val="C00000"/>
                </a:solidFill>
                <a:latin typeface="微软雅黑" panose="020B0503020204020204" pitchFamily="34" charset="-122"/>
                <a:ea typeface="微软雅黑" panose="020B0503020204020204" pitchFamily="34" charset="-122"/>
              </a:rPr>
              <a: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two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important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problems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1" name="Picture 2" descr="File:Hilbert.jpg">
            <a:extLst>
              <a:ext uri="{FF2B5EF4-FFF2-40B4-BE49-F238E27FC236}">
                <a16:creationId xmlns:a16="http://schemas.microsoft.com/office/drawing/2014/main" id="{E23307FD-3B00-433D-A6D2-6F221650EBD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4039" y="1483754"/>
            <a:ext cx="2546050" cy="3429024"/>
          </a:xfrm>
          <a:prstGeom prst="rect">
            <a:avLst/>
          </a:prstGeom>
          <a:noFill/>
        </p:spPr>
      </p:pic>
      <p:sp>
        <p:nvSpPr>
          <p:cNvPr id="14" name="TextBox 4">
            <a:extLst>
              <a:ext uri="{FF2B5EF4-FFF2-40B4-BE49-F238E27FC236}">
                <a16:creationId xmlns:a16="http://schemas.microsoft.com/office/drawing/2014/main" id="{E611C62F-D196-E04D-5E6F-0B9EAAC7B30F}"/>
              </a:ext>
            </a:extLst>
          </p:cNvPr>
          <p:cNvSpPr txBox="1"/>
          <p:nvPr/>
        </p:nvSpPr>
        <p:spPr>
          <a:xfrm>
            <a:off x="1171229" y="5198530"/>
            <a:ext cx="1410322" cy="646331"/>
          </a:xfrm>
          <a:prstGeom prst="rect">
            <a:avLst/>
          </a:prstGeom>
          <a:noFill/>
        </p:spPr>
        <p:txBody>
          <a:bodyPr wrap="none" rtlCol="0">
            <a:spAutoFit/>
          </a:bodyPr>
          <a:lstStyle/>
          <a:p>
            <a:r>
              <a:rPr lang="en-US" altLang="zh-CN" dirty="0"/>
              <a:t>David Hilbert</a:t>
            </a:r>
          </a:p>
          <a:p>
            <a:r>
              <a:rPr lang="en-US" altLang="zh-CN" dirty="0"/>
              <a:t>1862-1943</a:t>
            </a:r>
            <a:endParaRPr lang="zh-CN" altLang="en-US" dirty="0"/>
          </a:p>
        </p:txBody>
      </p:sp>
      <p:sp>
        <p:nvSpPr>
          <p:cNvPr id="15" name="内容占位符 2">
            <a:extLst>
              <a:ext uri="{FF2B5EF4-FFF2-40B4-BE49-F238E27FC236}">
                <a16:creationId xmlns:a16="http://schemas.microsoft.com/office/drawing/2014/main" id="{47DE9714-A154-370B-45EC-AD164554F9B5}"/>
              </a:ext>
            </a:extLst>
          </p:cNvPr>
          <p:cNvSpPr txBox="1">
            <a:spLocks/>
          </p:cNvSpPr>
          <p:nvPr/>
        </p:nvSpPr>
        <p:spPr>
          <a:xfrm>
            <a:off x="3778504" y="1472874"/>
            <a:ext cx="7953350" cy="42765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dirty="0"/>
              <a:t>1900</a:t>
            </a:r>
            <a:r>
              <a:rPr kumimoji="1" lang="zh-CN" altLang="en-US" dirty="0"/>
              <a:t>年，世界数学家大会，希尔伯特提出了</a:t>
            </a:r>
            <a:r>
              <a:rPr kumimoji="1" lang="en-US" altLang="zh-CN" dirty="0"/>
              <a:t>23</a:t>
            </a:r>
            <a:r>
              <a:rPr kumimoji="1" lang="zh-CN" altLang="en-US" dirty="0"/>
              <a:t>个数学难题</a:t>
            </a:r>
            <a:endParaRPr lang="en-US" altLang="zh-CN" dirty="0"/>
          </a:p>
          <a:p>
            <a:r>
              <a:rPr lang="en-US" altLang="zh-CN" dirty="0"/>
              <a:t>Hilbert’s tenth problem</a:t>
            </a:r>
          </a:p>
          <a:p>
            <a:pPr lvl="1"/>
            <a:r>
              <a:rPr lang="en-US" dirty="0"/>
              <a:t>Given a Diophantine equation with any number of unknown quantities and with rational integral numerical coefficients: </a:t>
            </a:r>
            <a:r>
              <a:rPr lang="en-US" i="1" dirty="0"/>
              <a:t>To devise a process according to which it can be determined in a finite number of operations whether the equation is solvable in rational integers</a:t>
            </a:r>
            <a:r>
              <a:rPr lang="en-US" dirty="0"/>
              <a:t>.</a:t>
            </a:r>
          </a:p>
          <a:p>
            <a:pPr lvl="1"/>
            <a:r>
              <a:rPr lang="zh-CN" altLang="en-US" dirty="0"/>
              <a:t>是否存在着判定任意一个丢番图方程有解的机械化运算过程</a:t>
            </a:r>
            <a:endParaRPr lang="en-US" altLang="zh-CN" dirty="0"/>
          </a:p>
          <a:p>
            <a:r>
              <a:rPr lang="en-US" altLang="zh-CN" dirty="0"/>
              <a:t>Hilbert’s second problem</a:t>
            </a:r>
          </a:p>
          <a:p>
            <a:pPr lvl="1"/>
            <a:r>
              <a:rPr lang="en-US" altLang="zh-CN" dirty="0"/>
              <a:t>Hilbert’s second problem was to prove that arithmetic is consistent, that is, that no contradictions arise from the basic assumptions he had put forth in one of his papers.</a:t>
            </a:r>
          </a:p>
          <a:p>
            <a:pPr lvl="1"/>
            <a:r>
              <a:rPr lang="zh-CN" altLang="en-US" dirty="0">
                <a:solidFill>
                  <a:srgbClr val="FF0000"/>
                </a:solidFill>
              </a:rPr>
              <a:t>证明数学系统中应同时具备一致性（数学真理不存在矛盾）和完备性（任意真理都可以被描述为数学定理）。</a:t>
            </a:r>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359546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Godel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theorem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内容占位符 2">
            <a:extLst>
              <a:ext uri="{FF2B5EF4-FFF2-40B4-BE49-F238E27FC236}">
                <a16:creationId xmlns:a16="http://schemas.microsoft.com/office/drawing/2014/main" id="{08F5DFE1-6693-02B2-2D2C-8660C4D9A3DF}"/>
              </a:ext>
            </a:extLst>
          </p:cNvPr>
          <p:cNvSpPr>
            <a:spLocks noGrp="1"/>
          </p:cNvSpPr>
          <p:nvPr>
            <p:ph idx="1"/>
          </p:nvPr>
        </p:nvSpPr>
        <p:spPr>
          <a:xfrm>
            <a:off x="6793580" y="1590115"/>
            <a:ext cx="4092410" cy="4005075"/>
          </a:xfrm>
        </p:spPr>
        <p:txBody>
          <a:bodyPr/>
          <a:lstStyle/>
          <a:p>
            <a:r>
              <a:rPr kumimoji="1" lang="zh-CN" altLang="en-US" dirty="0"/>
              <a:t>纽约时代周刊：</a:t>
            </a:r>
            <a:r>
              <a:rPr kumimoji="1" lang="en-US" altLang="zh-CN" dirty="0"/>
              <a:t>20</a:t>
            </a:r>
            <a:r>
              <a:rPr kumimoji="1" lang="zh-CN" altLang="en-US" dirty="0"/>
              <a:t>世纪最伟大的数学定理</a:t>
            </a:r>
          </a:p>
          <a:p>
            <a:r>
              <a:rPr kumimoji="1" lang="zh-CN" altLang="en-US" dirty="0"/>
              <a:t>彭罗斯：</a:t>
            </a:r>
          </a:p>
          <a:p>
            <a:pPr lvl="1"/>
            <a:r>
              <a:rPr kumimoji="1" lang="zh-CN" altLang="en-US" dirty="0"/>
              <a:t>因为有哥德尔定理</a:t>
            </a:r>
          </a:p>
          <a:p>
            <a:pPr lvl="1"/>
            <a:r>
              <a:rPr kumimoji="1" lang="zh-CN" altLang="en-US" dirty="0"/>
              <a:t>所以人工智能是不可能的</a:t>
            </a:r>
          </a:p>
        </p:txBody>
      </p:sp>
      <p:pic>
        <p:nvPicPr>
          <p:cNvPr id="3" name="图片 2">
            <a:extLst>
              <a:ext uri="{FF2B5EF4-FFF2-40B4-BE49-F238E27FC236}">
                <a16:creationId xmlns:a16="http://schemas.microsoft.com/office/drawing/2014/main" id="{AEDEC468-A004-82CD-9D91-3B154D2DEFD5}"/>
              </a:ext>
            </a:extLst>
          </p:cNvPr>
          <p:cNvPicPr>
            <a:picLocks noChangeAspect="1"/>
          </p:cNvPicPr>
          <p:nvPr/>
        </p:nvPicPr>
        <p:blipFill>
          <a:blip r:embed="rId4"/>
          <a:stretch>
            <a:fillRect/>
          </a:stretch>
        </p:blipFill>
        <p:spPr>
          <a:xfrm>
            <a:off x="908211" y="1590115"/>
            <a:ext cx="2692400" cy="3429000"/>
          </a:xfrm>
          <a:prstGeom prst="rect">
            <a:avLst/>
          </a:prstGeom>
        </p:spPr>
      </p:pic>
      <p:pic>
        <p:nvPicPr>
          <p:cNvPr id="4" name="图片 3">
            <a:extLst>
              <a:ext uri="{FF2B5EF4-FFF2-40B4-BE49-F238E27FC236}">
                <a16:creationId xmlns:a16="http://schemas.microsoft.com/office/drawing/2014/main" id="{DFBD6627-A934-26DE-019D-1CFE7DA5E0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01154" y="1590115"/>
            <a:ext cx="2580569" cy="3440759"/>
          </a:xfrm>
          <a:prstGeom prst="rect">
            <a:avLst/>
          </a:prstGeom>
        </p:spPr>
      </p:pic>
      <p:sp>
        <p:nvSpPr>
          <p:cNvPr id="5" name="文本框 4">
            <a:extLst>
              <a:ext uri="{FF2B5EF4-FFF2-40B4-BE49-F238E27FC236}">
                <a16:creationId xmlns:a16="http://schemas.microsoft.com/office/drawing/2014/main" id="{14F958D2-9420-51B7-6F13-2A26AB0E2926}"/>
              </a:ext>
            </a:extLst>
          </p:cNvPr>
          <p:cNvSpPr txBox="1"/>
          <p:nvPr/>
        </p:nvSpPr>
        <p:spPr>
          <a:xfrm>
            <a:off x="1585732" y="5225858"/>
            <a:ext cx="2215422" cy="369332"/>
          </a:xfrm>
          <a:prstGeom prst="rect">
            <a:avLst/>
          </a:prstGeom>
          <a:noFill/>
        </p:spPr>
        <p:txBody>
          <a:bodyPr wrap="square" rtlCol="0">
            <a:spAutoFit/>
          </a:bodyPr>
          <a:lstStyle/>
          <a:p>
            <a:r>
              <a:rPr kumimoji="1" lang="en-US" altLang="zh-CN" dirty="0"/>
              <a:t>Kurt</a:t>
            </a:r>
            <a:r>
              <a:rPr kumimoji="1" lang="zh-CN" altLang="en-US" dirty="0"/>
              <a:t> </a:t>
            </a:r>
            <a:r>
              <a:rPr kumimoji="1" lang="en-US" altLang="zh-CN" dirty="0" err="1"/>
              <a:t>Godel</a:t>
            </a:r>
            <a:endParaRPr kumimoji="1" lang="zh-CN" altLang="en-US" dirty="0"/>
          </a:p>
        </p:txBody>
      </p:sp>
    </p:spTree>
    <p:extLst>
      <p:ext uri="{BB962C8B-B14F-4D97-AF65-F5344CB8AC3E}">
        <p14:creationId xmlns:p14="http://schemas.microsoft.com/office/powerpoint/2010/main" val="1335829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4">
            <a:extLst>
              <a:ext uri="{FF2B5EF4-FFF2-40B4-BE49-F238E27FC236}">
                <a16:creationId xmlns:a16="http://schemas.microsoft.com/office/drawing/2014/main" id="{4E3DC502-8EFA-E383-1B70-703FE951079F}"/>
              </a:ext>
            </a:extLst>
          </p:cNvPr>
          <p:cNvSpPr>
            <a:spLocks noGrp="1"/>
          </p:cNvSpPr>
          <p:nvPr>
            <p:ph idx="1"/>
          </p:nvPr>
        </p:nvSpPr>
        <p:spPr>
          <a:xfrm>
            <a:off x="1025912" y="1552427"/>
            <a:ext cx="2657299" cy="3593591"/>
          </a:xfrm>
        </p:spPr>
        <p:txBody>
          <a:bodyPr/>
          <a:lstStyle/>
          <a:p>
            <a:r>
              <a:rPr kumimoji="1" lang="en-US" altLang="zh-CN" dirty="0"/>
              <a:t>AI</a:t>
            </a:r>
            <a:r>
              <a:rPr kumimoji="1" lang="zh-CN" altLang="en-US" dirty="0"/>
              <a:t>现状</a:t>
            </a:r>
            <a:endParaRPr kumimoji="1" lang="en-US" altLang="zh-CN" dirty="0"/>
          </a:p>
          <a:p>
            <a:r>
              <a:rPr kumimoji="1" lang="zh-CN" altLang="en-US" dirty="0">
                <a:solidFill>
                  <a:schemeClr val="tx1"/>
                </a:solidFill>
              </a:rPr>
              <a:t>革命前夜</a:t>
            </a:r>
            <a:endParaRPr kumimoji="1" lang="en-US" altLang="zh-CN" dirty="0">
              <a:solidFill>
                <a:schemeClr val="tx1"/>
              </a:solidFill>
            </a:endParaRPr>
          </a:p>
          <a:p>
            <a:r>
              <a:rPr kumimoji="1" lang="en-US" altLang="zh-CN" dirty="0">
                <a:solidFill>
                  <a:srgbClr val="FF0000"/>
                </a:solidFill>
              </a:rPr>
              <a:t>AI</a:t>
            </a:r>
            <a:r>
              <a:rPr kumimoji="1" lang="zh-CN" altLang="en-US" dirty="0">
                <a:solidFill>
                  <a:srgbClr val="FF0000"/>
                </a:solidFill>
              </a:rPr>
              <a:t>诞生</a:t>
            </a:r>
            <a:endParaRPr kumimoji="1" lang="en-US" altLang="zh-CN" dirty="0">
              <a:solidFill>
                <a:srgbClr val="FF0000"/>
              </a:solidFill>
            </a:endParaRPr>
          </a:p>
          <a:p>
            <a:r>
              <a:rPr kumimoji="1" lang="zh-CN" altLang="en-US" dirty="0"/>
              <a:t>落入低谷</a:t>
            </a:r>
            <a:endParaRPr kumimoji="1" lang="en-US" altLang="zh-CN" dirty="0"/>
          </a:p>
          <a:p>
            <a:r>
              <a:rPr kumimoji="1" lang="zh-CN" altLang="en-US" dirty="0"/>
              <a:t>三足鼎立</a:t>
            </a:r>
            <a:endParaRPr kumimoji="1" lang="en-US" altLang="zh-CN" dirty="0"/>
          </a:p>
          <a:p>
            <a:r>
              <a:rPr kumimoji="1" lang="zh-CN" altLang="en-US" dirty="0"/>
              <a:t>群龙无首</a:t>
            </a:r>
            <a:endParaRPr kumimoji="1" lang="en-US" altLang="zh-CN" dirty="0"/>
          </a:p>
          <a:p>
            <a:r>
              <a:rPr kumimoji="1" lang="zh-CN" altLang="en-US" dirty="0"/>
              <a:t>新的突破</a:t>
            </a:r>
            <a:endParaRPr kumimoji="1" lang="en-US" altLang="zh-CN" dirty="0"/>
          </a:p>
          <a:p>
            <a:r>
              <a:rPr kumimoji="1" lang="zh-CN" altLang="en-US" dirty="0"/>
              <a:t>智能爆发</a:t>
            </a:r>
          </a:p>
        </p:txBody>
      </p:sp>
      <p:cxnSp>
        <p:nvCxnSpPr>
          <p:cNvPr id="5" name="直线箭头连接符 4">
            <a:extLst>
              <a:ext uri="{FF2B5EF4-FFF2-40B4-BE49-F238E27FC236}">
                <a16:creationId xmlns:a16="http://schemas.microsoft.com/office/drawing/2014/main" id="{47E4C14D-DA30-FCA9-43D3-538EBB33F687}"/>
              </a:ext>
            </a:extLst>
          </p:cNvPr>
          <p:cNvCxnSpPr/>
          <p:nvPr/>
        </p:nvCxnSpPr>
        <p:spPr>
          <a:xfrm flipV="1">
            <a:off x="3464270" y="4793466"/>
            <a:ext cx="6612204" cy="56593"/>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169E082-291C-C440-2485-B2CAFF4B2422}"/>
              </a:ext>
            </a:extLst>
          </p:cNvPr>
          <p:cNvCxnSpPr/>
          <p:nvPr/>
        </p:nvCxnSpPr>
        <p:spPr>
          <a:xfrm flipH="1" flipV="1">
            <a:off x="3683211" y="1140943"/>
            <a:ext cx="25759" cy="4082605"/>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86DEBDA-91BE-F280-140F-93ABB971FB59}"/>
              </a:ext>
            </a:extLst>
          </p:cNvPr>
          <p:cNvSpPr txBox="1"/>
          <p:nvPr/>
        </p:nvSpPr>
        <p:spPr>
          <a:xfrm>
            <a:off x="3464270" y="5223548"/>
            <a:ext cx="796714" cy="369332"/>
          </a:xfrm>
          <a:prstGeom prst="rect">
            <a:avLst/>
          </a:prstGeom>
          <a:noFill/>
        </p:spPr>
        <p:txBody>
          <a:bodyPr wrap="square" rtlCol="0">
            <a:spAutoFit/>
          </a:bodyPr>
          <a:lstStyle/>
          <a:p>
            <a:r>
              <a:rPr kumimoji="1" lang="en-US" altLang="zh-CN"/>
              <a:t>1956</a:t>
            </a:r>
            <a:endParaRPr kumimoji="1" lang="zh-CN" altLang="en-US" dirty="0"/>
          </a:p>
        </p:txBody>
      </p:sp>
      <p:sp>
        <p:nvSpPr>
          <p:cNvPr id="11" name="文本框 10">
            <a:extLst>
              <a:ext uri="{FF2B5EF4-FFF2-40B4-BE49-F238E27FC236}">
                <a16:creationId xmlns:a16="http://schemas.microsoft.com/office/drawing/2014/main" id="{CB00D99E-09C7-9131-84EA-3CCDF2B5D91E}"/>
              </a:ext>
            </a:extLst>
          </p:cNvPr>
          <p:cNvSpPr txBox="1"/>
          <p:nvPr/>
        </p:nvSpPr>
        <p:spPr>
          <a:xfrm>
            <a:off x="4690316" y="5223548"/>
            <a:ext cx="1162985" cy="369332"/>
          </a:xfrm>
          <a:prstGeom prst="rect">
            <a:avLst/>
          </a:prstGeom>
          <a:noFill/>
        </p:spPr>
        <p:txBody>
          <a:bodyPr wrap="square" rtlCol="0">
            <a:spAutoFit/>
          </a:bodyPr>
          <a:lstStyle/>
          <a:p>
            <a:r>
              <a:rPr kumimoji="1" lang="en-US" altLang="zh-CN"/>
              <a:t>1960</a:t>
            </a:r>
            <a:endParaRPr kumimoji="1" lang="zh-CN" altLang="en-US" dirty="0"/>
          </a:p>
        </p:txBody>
      </p:sp>
      <p:sp>
        <p:nvSpPr>
          <p:cNvPr id="14" name="文本框 13">
            <a:extLst>
              <a:ext uri="{FF2B5EF4-FFF2-40B4-BE49-F238E27FC236}">
                <a16:creationId xmlns:a16="http://schemas.microsoft.com/office/drawing/2014/main" id="{F05CD442-C26D-2DBA-6BA2-DEEF300B560D}"/>
              </a:ext>
            </a:extLst>
          </p:cNvPr>
          <p:cNvSpPr txBox="1"/>
          <p:nvPr/>
        </p:nvSpPr>
        <p:spPr>
          <a:xfrm>
            <a:off x="7868477" y="5226504"/>
            <a:ext cx="796714" cy="369332"/>
          </a:xfrm>
          <a:prstGeom prst="rect">
            <a:avLst/>
          </a:prstGeom>
          <a:noFill/>
        </p:spPr>
        <p:txBody>
          <a:bodyPr wrap="square" rtlCol="0">
            <a:spAutoFit/>
          </a:bodyPr>
          <a:lstStyle/>
          <a:p>
            <a:r>
              <a:rPr kumimoji="1" lang="en-US" altLang="zh-CN"/>
              <a:t>2000</a:t>
            </a:r>
            <a:endParaRPr kumimoji="1" lang="zh-CN" altLang="en-US" dirty="0"/>
          </a:p>
        </p:txBody>
      </p:sp>
      <p:sp>
        <p:nvSpPr>
          <p:cNvPr id="15" name="文本框 14">
            <a:extLst>
              <a:ext uri="{FF2B5EF4-FFF2-40B4-BE49-F238E27FC236}">
                <a16:creationId xmlns:a16="http://schemas.microsoft.com/office/drawing/2014/main" id="{7CE551C6-424B-F8A3-5A5D-B5326A4AB785}"/>
              </a:ext>
            </a:extLst>
          </p:cNvPr>
          <p:cNvSpPr txBox="1"/>
          <p:nvPr/>
        </p:nvSpPr>
        <p:spPr>
          <a:xfrm>
            <a:off x="8737680" y="5226504"/>
            <a:ext cx="796714" cy="369332"/>
          </a:xfrm>
          <a:prstGeom prst="rect">
            <a:avLst/>
          </a:prstGeom>
          <a:noFill/>
        </p:spPr>
        <p:txBody>
          <a:bodyPr wrap="square" rtlCol="0">
            <a:spAutoFit/>
          </a:bodyPr>
          <a:lstStyle/>
          <a:p>
            <a:r>
              <a:rPr kumimoji="1" lang="en-US" altLang="zh-CN" dirty="0"/>
              <a:t>2007</a:t>
            </a:r>
            <a:endParaRPr kumimoji="1" lang="zh-CN" altLang="en-US" dirty="0"/>
          </a:p>
        </p:txBody>
      </p:sp>
      <p:cxnSp>
        <p:nvCxnSpPr>
          <p:cNvPr id="16" name="直线连接符 15">
            <a:extLst>
              <a:ext uri="{FF2B5EF4-FFF2-40B4-BE49-F238E27FC236}">
                <a16:creationId xmlns:a16="http://schemas.microsoft.com/office/drawing/2014/main" id="{AB9E720D-8AAC-EC07-E5EB-5EC9F56B4A89}"/>
              </a:ext>
            </a:extLst>
          </p:cNvPr>
          <p:cNvCxnSpPr/>
          <p:nvPr/>
        </p:nvCxnSpPr>
        <p:spPr>
          <a:xfrm>
            <a:off x="6366269" y="2314426"/>
            <a:ext cx="42189" cy="272049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520D4CB-0D0F-81C8-5652-D40897A6C203}"/>
              </a:ext>
            </a:extLst>
          </p:cNvPr>
          <p:cNvSpPr txBox="1"/>
          <p:nvPr/>
        </p:nvSpPr>
        <p:spPr>
          <a:xfrm>
            <a:off x="4260984" y="1293935"/>
            <a:ext cx="1245476" cy="646331"/>
          </a:xfrm>
          <a:prstGeom prst="rect">
            <a:avLst/>
          </a:prstGeom>
          <a:noFill/>
        </p:spPr>
        <p:txBody>
          <a:bodyPr wrap="square" rtlCol="0">
            <a:spAutoFit/>
          </a:bodyPr>
          <a:lstStyle/>
          <a:p>
            <a:pPr algn="ctr"/>
            <a:r>
              <a:rPr kumimoji="1" lang="zh-CN" altLang="en-US"/>
              <a:t>自上而下的设计</a:t>
            </a:r>
          </a:p>
        </p:txBody>
      </p:sp>
      <p:sp>
        <p:nvSpPr>
          <p:cNvPr id="18" name="文本框 17">
            <a:extLst>
              <a:ext uri="{FF2B5EF4-FFF2-40B4-BE49-F238E27FC236}">
                <a16:creationId xmlns:a16="http://schemas.microsoft.com/office/drawing/2014/main" id="{CB2FD77D-F848-D4C4-8042-B17455FF1260}"/>
              </a:ext>
            </a:extLst>
          </p:cNvPr>
          <p:cNvSpPr txBox="1"/>
          <p:nvPr/>
        </p:nvSpPr>
        <p:spPr>
          <a:xfrm>
            <a:off x="6669333" y="1259432"/>
            <a:ext cx="1245476" cy="646331"/>
          </a:xfrm>
          <a:prstGeom prst="rect">
            <a:avLst/>
          </a:prstGeom>
          <a:noFill/>
        </p:spPr>
        <p:txBody>
          <a:bodyPr wrap="square" rtlCol="0">
            <a:spAutoFit/>
          </a:bodyPr>
          <a:lstStyle/>
          <a:p>
            <a:pPr algn="ctr"/>
            <a:r>
              <a:rPr kumimoji="1" lang="zh-CN" altLang="en-US" dirty="0"/>
              <a:t>自下而上的涌现</a:t>
            </a:r>
          </a:p>
        </p:txBody>
      </p:sp>
      <p:sp>
        <p:nvSpPr>
          <p:cNvPr id="19" name="矩形 18">
            <a:extLst>
              <a:ext uri="{FF2B5EF4-FFF2-40B4-BE49-F238E27FC236}">
                <a16:creationId xmlns:a16="http://schemas.microsoft.com/office/drawing/2014/main" id="{CE6C3EE5-6978-755D-4002-BCC539430A12}"/>
              </a:ext>
            </a:extLst>
          </p:cNvPr>
          <p:cNvSpPr/>
          <p:nvPr/>
        </p:nvSpPr>
        <p:spPr>
          <a:xfrm>
            <a:off x="6487105" y="5219789"/>
            <a:ext cx="646331" cy="369332"/>
          </a:xfrm>
          <a:prstGeom prst="rect">
            <a:avLst/>
          </a:prstGeom>
        </p:spPr>
        <p:txBody>
          <a:bodyPr wrap="none">
            <a:spAutoFit/>
          </a:bodyPr>
          <a:lstStyle/>
          <a:p>
            <a:r>
              <a:rPr kumimoji="1" lang="en-US" altLang="zh-CN"/>
              <a:t>1980</a:t>
            </a:r>
            <a:endParaRPr lang="zh-CN" altLang="en-US" dirty="0"/>
          </a:p>
        </p:txBody>
      </p:sp>
      <p:sp>
        <p:nvSpPr>
          <p:cNvPr id="20" name="任意形状 19">
            <a:extLst>
              <a:ext uri="{FF2B5EF4-FFF2-40B4-BE49-F238E27FC236}">
                <a16:creationId xmlns:a16="http://schemas.microsoft.com/office/drawing/2014/main" id="{C5C639A7-0116-FA18-8077-8B40F95B5F04}"/>
              </a:ext>
            </a:extLst>
          </p:cNvPr>
          <p:cNvSpPr/>
          <p:nvPr/>
        </p:nvSpPr>
        <p:spPr>
          <a:xfrm>
            <a:off x="3702767" y="1924959"/>
            <a:ext cx="5943600" cy="2620489"/>
          </a:xfrm>
          <a:custGeom>
            <a:avLst/>
            <a:gdLst>
              <a:gd name="connsiteX0" fmla="*/ 0 w 5943600"/>
              <a:gd name="connsiteY0" fmla="*/ 2404534 h 2620489"/>
              <a:gd name="connsiteX1" fmla="*/ 524934 w 5943600"/>
              <a:gd name="connsiteY1" fmla="*/ 423334 h 2620489"/>
              <a:gd name="connsiteX2" fmla="*/ 982134 w 5943600"/>
              <a:gd name="connsiteY2" fmla="*/ 1168400 h 2620489"/>
              <a:gd name="connsiteX3" fmla="*/ 1270000 w 5943600"/>
              <a:gd name="connsiteY3" fmla="*/ 2302934 h 2620489"/>
              <a:gd name="connsiteX4" fmla="*/ 1524000 w 5943600"/>
              <a:gd name="connsiteY4" fmla="*/ 2506134 h 2620489"/>
              <a:gd name="connsiteX5" fmla="*/ 1778000 w 5943600"/>
              <a:gd name="connsiteY5" fmla="*/ 2506134 h 2620489"/>
              <a:gd name="connsiteX6" fmla="*/ 2015067 w 5943600"/>
              <a:gd name="connsiteY6" fmla="*/ 1964267 h 2620489"/>
              <a:gd name="connsiteX7" fmla="*/ 2201334 w 5943600"/>
              <a:gd name="connsiteY7" fmla="*/ 2455334 h 2620489"/>
              <a:gd name="connsiteX8" fmla="*/ 2455334 w 5943600"/>
              <a:gd name="connsiteY8" fmla="*/ 2607734 h 2620489"/>
              <a:gd name="connsiteX9" fmla="*/ 2980267 w 5943600"/>
              <a:gd name="connsiteY9" fmla="*/ 2590800 h 2620489"/>
              <a:gd name="connsiteX10" fmla="*/ 3200400 w 5943600"/>
              <a:gd name="connsiteY10" fmla="*/ 2421467 h 2620489"/>
              <a:gd name="connsiteX11" fmla="*/ 3556000 w 5943600"/>
              <a:gd name="connsiteY11" fmla="*/ 1168400 h 2620489"/>
              <a:gd name="connsiteX12" fmla="*/ 4030134 w 5943600"/>
              <a:gd name="connsiteY12" fmla="*/ 914400 h 2620489"/>
              <a:gd name="connsiteX13" fmla="*/ 4487334 w 5943600"/>
              <a:gd name="connsiteY13" fmla="*/ 2099734 h 2620489"/>
              <a:gd name="connsiteX14" fmla="*/ 4944534 w 5943600"/>
              <a:gd name="connsiteY14" fmla="*/ 2286000 h 2620489"/>
              <a:gd name="connsiteX15" fmla="*/ 5317067 w 5943600"/>
              <a:gd name="connsiteY15" fmla="*/ 2218267 h 2620489"/>
              <a:gd name="connsiteX16" fmla="*/ 5520267 w 5943600"/>
              <a:gd name="connsiteY16" fmla="*/ 1879600 h 2620489"/>
              <a:gd name="connsiteX17" fmla="*/ 5943600 w 5943600"/>
              <a:gd name="connsiteY17" fmla="*/ 0 h 26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3600" h="2620489">
                <a:moveTo>
                  <a:pt x="0" y="2404534"/>
                </a:moveTo>
                <a:cubicBezTo>
                  <a:pt x="180622" y="1516945"/>
                  <a:pt x="361245" y="629356"/>
                  <a:pt x="524934" y="423334"/>
                </a:cubicBezTo>
                <a:cubicBezTo>
                  <a:pt x="688623" y="217312"/>
                  <a:pt x="857956" y="855133"/>
                  <a:pt x="982134" y="1168400"/>
                </a:cubicBezTo>
                <a:cubicBezTo>
                  <a:pt x="1106312" y="1481667"/>
                  <a:pt x="1179689" y="2079978"/>
                  <a:pt x="1270000" y="2302934"/>
                </a:cubicBezTo>
                <a:cubicBezTo>
                  <a:pt x="1360311" y="2525890"/>
                  <a:pt x="1439333" y="2472267"/>
                  <a:pt x="1524000" y="2506134"/>
                </a:cubicBezTo>
                <a:cubicBezTo>
                  <a:pt x="1608667" y="2540001"/>
                  <a:pt x="1696155" y="2596445"/>
                  <a:pt x="1778000" y="2506134"/>
                </a:cubicBezTo>
                <a:cubicBezTo>
                  <a:pt x="1859845" y="2415823"/>
                  <a:pt x="1944511" y="1972734"/>
                  <a:pt x="2015067" y="1964267"/>
                </a:cubicBezTo>
                <a:cubicBezTo>
                  <a:pt x="2085623" y="1955800"/>
                  <a:pt x="2127956" y="2348090"/>
                  <a:pt x="2201334" y="2455334"/>
                </a:cubicBezTo>
                <a:cubicBezTo>
                  <a:pt x="2274712" y="2562578"/>
                  <a:pt x="2325512" y="2585156"/>
                  <a:pt x="2455334" y="2607734"/>
                </a:cubicBezTo>
                <a:cubicBezTo>
                  <a:pt x="2585156" y="2630312"/>
                  <a:pt x="2856089" y="2621845"/>
                  <a:pt x="2980267" y="2590800"/>
                </a:cubicBezTo>
                <a:cubicBezTo>
                  <a:pt x="3104445" y="2559756"/>
                  <a:pt x="3104445" y="2658533"/>
                  <a:pt x="3200400" y="2421467"/>
                </a:cubicBezTo>
                <a:cubicBezTo>
                  <a:pt x="3296355" y="2184401"/>
                  <a:pt x="3417711" y="1419578"/>
                  <a:pt x="3556000" y="1168400"/>
                </a:cubicBezTo>
                <a:cubicBezTo>
                  <a:pt x="3694289" y="917222"/>
                  <a:pt x="3874912" y="759178"/>
                  <a:pt x="4030134" y="914400"/>
                </a:cubicBezTo>
                <a:cubicBezTo>
                  <a:pt x="4185356" y="1069622"/>
                  <a:pt x="4334934" y="1871134"/>
                  <a:pt x="4487334" y="2099734"/>
                </a:cubicBezTo>
                <a:cubicBezTo>
                  <a:pt x="4639734" y="2328334"/>
                  <a:pt x="4806245" y="2266245"/>
                  <a:pt x="4944534" y="2286000"/>
                </a:cubicBezTo>
                <a:cubicBezTo>
                  <a:pt x="5082823" y="2305755"/>
                  <a:pt x="5221112" y="2286000"/>
                  <a:pt x="5317067" y="2218267"/>
                </a:cubicBezTo>
                <a:cubicBezTo>
                  <a:pt x="5413023" y="2150534"/>
                  <a:pt x="5415845" y="2249311"/>
                  <a:pt x="5520267" y="1879600"/>
                </a:cubicBezTo>
                <a:cubicBezTo>
                  <a:pt x="5624689" y="1509889"/>
                  <a:pt x="5943600" y="0"/>
                  <a:pt x="5943600" y="0"/>
                </a:cubicBezTo>
              </a:path>
            </a:pathLst>
          </a:cu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0E4F6415-64ED-3915-4193-C92091577889}"/>
              </a:ext>
            </a:extLst>
          </p:cNvPr>
          <p:cNvSpPr txBox="1"/>
          <p:nvPr/>
        </p:nvSpPr>
        <p:spPr>
          <a:xfrm>
            <a:off x="9693567" y="5219789"/>
            <a:ext cx="796714" cy="369332"/>
          </a:xfrm>
          <a:prstGeom prst="rect">
            <a:avLst/>
          </a:prstGeom>
          <a:noFill/>
        </p:spPr>
        <p:txBody>
          <a:bodyPr wrap="square" rtlCol="0">
            <a:spAutoFit/>
          </a:bodyPr>
          <a:lstStyle/>
          <a:p>
            <a:r>
              <a:rPr kumimoji="1" lang="en-US" altLang="zh-CN"/>
              <a:t>2014</a:t>
            </a:r>
            <a:endParaRPr kumimoji="1" lang="zh-CN" altLang="en-US" dirty="0"/>
          </a:p>
        </p:txBody>
      </p:sp>
    </p:spTree>
    <p:extLst>
      <p:ext uri="{BB962C8B-B14F-4D97-AF65-F5344CB8AC3E}">
        <p14:creationId xmlns:p14="http://schemas.microsoft.com/office/powerpoint/2010/main" val="2181981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1956,</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Dartmouth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1" name="内容占位符 2">
            <a:extLst>
              <a:ext uri="{FF2B5EF4-FFF2-40B4-BE49-F238E27FC236}">
                <a16:creationId xmlns:a16="http://schemas.microsoft.com/office/drawing/2014/main" id="{E9091F4A-A485-5D11-95FB-2AA08864FE34}"/>
              </a:ext>
            </a:extLst>
          </p:cNvPr>
          <p:cNvSpPr txBox="1">
            <a:spLocks/>
          </p:cNvSpPr>
          <p:nvPr/>
        </p:nvSpPr>
        <p:spPr>
          <a:xfrm>
            <a:off x="1086648" y="4120111"/>
            <a:ext cx="3783309" cy="180011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en-US" altLang="zh-CN" dirty="0"/>
              <a:t>John McCarthy</a:t>
            </a:r>
            <a:r>
              <a:rPr kumimoji="1" lang="zh-CN" altLang="en-US" dirty="0"/>
              <a:t>：提出</a:t>
            </a:r>
            <a:r>
              <a:rPr kumimoji="1" lang="en-US" altLang="zh-CN" dirty="0"/>
              <a:t>Artificial</a:t>
            </a:r>
            <a:r>
              <a:rPr kumimoji="1" lang="zh-CN" altLang="en-US" dirty="0"/>
              <a:t> </a:t>
            </a:r>
            <a:r>
              <a:rPr kumimoji="1" lang="en-US" altLang="zh-CN" dirty="0"/>
              <a:t>intelligence</a:t>
            </a:r>
          </a:p>
          <a:p>
            <a:r>
              <a:rPr kumimoji="1" lang="en-US" altLang="zh-CN" dirty="0"/>
              <a:t>Marvin Minsky</a:t>
            </a:r>
          </a:p>
          <a:p>
            <a:r>
              <a:rPr kumimoji="1" lang="en-US" altLang="zh-CN" dirty="0"/>
              <a:t>Allen Newell</a:t>
            </a:r>
          </a:p>
          <a:p>
            <a:r>
              <a:rPr kumimoji="1" lang="en-US" altLang="zh-CN" dirty="0"/>
              <a:t>Herbert Simon</a:t>
            </a:r>
          </a:p>
          <a:p>
            <a:r>
              <a:rPr kumimoji="1" lang="en-US" altLang="zh-CN" dirty="0"/>
              <a:t>…</a:t>
            </a:r>
          </a:p>
          <a:p>
            <a:endParaRPr kumimoji="1" lang="zh-CN" altLang="en-US" dirty="0"/>
          </a:p>
        </p:txBody>
      </p:sp>
      <p:pic>
        <p:nvPicPr>
          <p:cNvPr id="14" name="图片 13">
            <a:extLst>
              <a:ext uri="{FF2B5EF4-FFF2-40B4-BE49-F238E27FC236}">
                <a16:creationId xmlns:a16="http://schemas.microsoft.com/office/drawing/2014/main" id="{1EDAB7C4-F422-F25F-46E6-53FDBEAE2AF0}"/>
              </a:ext>
            </a:extLst>
          </p:cNvPr>
          <p:cNvPicPr>
            <a:picLocks noChangeAspect="1"/>
          </p:cNvPicPr>
          <p:nvPr/>
        </p:nvPicPr>
        <p:blipFill>
          <a:blip r:embed="rId4"/>
          <a:stretch>
            <a:fillRect/>
          </a:stretch>
        </p:blipFill>
        <p:spPr>
          <a:xfrm>
            <a:off x="6649655" y="1361597"/>
            <a:ext cx="4572000" cy="3810000"/>
          </a:xfrm>
          <a:prstGeom prst="rect">
            <a:avLst/>
          </a:prstGeom>
        </p:spPr>
      </p:pic>
      <p:pic>
        <p:nvPicPr>
          <p:cNvPr id="15" name="Picture 2" descr="AI@50">
            <a:extLst>
              <a:ext uri="{FF2B5EF4-FFF2-40B4-BE49-F238E27FC236}">
                <a16:creationId xmlns:a16="http://schemas.microsoft.com/office/drawing/2014/main" id="{905A92D4-37F6-E923-1F5E-8DAA047A9BA7}"/>
              </a:ext>
            </a:extLst>
          </p:cNvPr>
          <p:cNvPicPr>
            <a:picLocks noChangeAspect="1" noChangeArrowheads="1"/>
          </p:cNvPicPr>
          <p:nvPr/>
        </p:nvPicPr>
        <p:blipFill>
          <a:blip r:embed="rId5" cstate="print"/>
          <a:srcRect/>
          <a:stretch>
            <a:fillRect/>
          </a:stretch>
        </p:blipFill>
        <p:spPr bwMode="auto">
          <a:xfrm>
            <a:off x="1017200" y="1409047"/>
            <a:ext cx="4525146" cy="2432267"/>
          </a:xfrm>
          <a:prstGeom prst="rect">
            <a:avLst/>
          </a:prstGeom>
          <a:noFill/>
        </p:spPr>
      </p:pic>
      <p:sp>
        <p:nvSpPr>
          <p:cNvPr id="16" name="文本框 15">
            <a:extLst>
              <a:ext uri="{FF2B5EF4-FFF2-40B4-BE49-F238E27FC236}">
                <a16:creationId xmlns:a16="http://schemas.microsoft.com/office/drawing/2014/main" id="{D35FED5F-8B0D-EF8F-458D-8FEFBA72B098}"/>
              </a:ext>
            </a:extLst>
          </p:cNvPr>
          <p:cNvSpPr txBox="1"/>
          <p:nvPr/>
        </p:nvSpPr>
        <p:spPr>
          <a:xfrm>
            <a:off x="7511378" y="5311737"/>
            <a:ext cx="3026980" cy="369332"/>
          </a:xfrm>
          <a:prstGeom prst="rect">
            <a:avLst/>
          </a:prstGeom>
          <a:noFill/>
        </p:spPr>
        <p:txBody>
          <a:bodyPr wrap="square" rtlCol="0">
            <a:spAutoFit/>
          </a:bodyPr>
          <a:lstStyle/>
          <a:p>
            <a:r>
              <a:rPr kumimoji="1" lang="en-US" altLang="zh-CN" dirty="0"/>
              <a:t>Dartmouth, </a:t>
            </a:r>
            <a:r>
              <a:rPr kumimoji="1" lang="en-US" altLang="zh-CN" dirty="0" err="1"/>
              <a:t>Massachusett</a:t>
            </a:r>
            <a:endParaRPr kumimoji="1" lang="zh-CN" altLang="en-US" dirty="0"/>
          </a:p>
        </p:txBody>
      </p:sp>
    </p:spTree>
    <p:extLst>
      <p:ext uri="{BB962C8B-B14F-4D97-AF65-F5344CB8AC3E}">
        <p14:creationId xmlns:p14="http://schemas.microsoft.com/office/powerpoint/2010/main" val="2523553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Automatic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Proving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Theorems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内容占位符 2">
            <a:extLst>
              <a:ext uri="{FF2B5EF4-FFF2-40B4-BE49-F238E27FC236}">
                <a16:creationId xmlns:a16="http://schemas.microsoft.com/office/drawing/2014/main" id="{89F91372-28A6-E8EA-247E-1B90CAF6AC2F}"/>
              </a:ext>
            </a:extLst>
          </p:cNvPr>
          <p:cNvSpPr>
            <a:spLocks noGrp="1"/>
          </p:cNvSpPr>
          <p:nvPr>
            <p:ph idx="1"/>
          </p:nvPr>
        </p:nvSpPr>
        <p:spPr>
          <a:xfrm>
            <a:off x="574304" y="1795857"/>
            <a:ext cx="3190802" cy="3593591"/>
          </a:xfrm>
        </p:spPr>
        <p:txBody>
          <a:bodyPr>
            <a:normAutofit/>
          </a:bodyPr>
          <a:lstStyle/>
          <a:p>
            <a:r>
              <a:rPr kumimoji="1" lang="en-US" altLang="zh-CN" dirty="0"/>
              <a:t>1956</a:t>
            </a:r>
            <a:r>
              <a:rPr kumimoji="1" lang="zh-CN" altLang="en-US" dirty="0"/>
              <a:t>年，</a:t>
            </a:r>
            <a:r>
              <a:rPr kumimoji="1" lang="en-US" altLang="zh-CN" dirty="0"/>
              <a:t>Newell</a:t>
            </a:r>
            <a:r>
              <a:rPr kumimoji="1" lang="zh-CN" altLang="en-US" dirty="0"/>
              <a:t>和</a:t>
            </a:r>
            <a:r>
              <a:rPr kumimoji="1" lang="en-US" altLang="zh-CN" dirty="0"/>
              <a:t>Simon</a:t>
            </a:r>
            <a:r>
              <a:rPr kumimoji="1" lang="zh-CN" altLang="en-US" dirty="0"/>
              <a:t>等人编制的程序“逻辑理论家”可以自动证明</a:t>
            </a:r>
            <a:r>
              <a:rPr kumimoji="1" lang="en-US" altLang="zh-CN" dirty="0"/>
              <a:t>《</a:t>
            </a:r>
            <a:r>
              <a:rPr kumimoji="1" lang="zh-CN" altLang="en-US" dirty="0"/>
              <a:t>数学原理</a:t>
            </a:r>
            <a:r>
              <a:rPr kumimoji="1" lang="en-US" altLang="zh-CN" dirty="0"/>
              <a:t>》</a:t>
            </a:r>
            <a:r>
              <a:rPr kumimoji="1" lang="zh-CN" altLang="en-US" dirty="0"/>
              <a:t>第二章中的</a:t>
            </a:r>
            <a:r>
              <a:rPr kumimoji="1" lang="en-US" altLang="zh-CN" dirty="0"/>
              <a:t>38</a:t>
            </a:r>
            <a:r>
              <a:rPr kumimoji="1" lang="zh-CN" altLang="en-US" dirty="0"/>
              <a:t>条定理</a:t>
            </a:r>
            <a:endParaRPr kumimoji="1" lang="en-US" altLang="zh-CN" dirty="0"/>
          </a:p>
          <a:p>
            <a:r>
              <a:rPr kumimoji="1" lang="en-US" altLang="zh-CN" dirty="0"/>
              <a:t>1958</a:t>
            </a:r>
            <a:r>
              <a:rPr kumimoji="1" lang="zh-CN" altLang="en-US" dirty="0"/>
              <a:t>年，美籍逻辑学家王浩在</a:t>
            </a:r>
            <a:r>
              <a:rPr kumimoji="1" lang="en-US" altLang="zh-CN" dirty="0"/>
              <a:t>IBM</a:t>
            </a:r>
            <a:r>
              <a:rPr kumimoji="1" lang="zh-CN" altLang="en-US" dirty="0"/>
              <a:t> </a:t>
            </a:r>
            <a:r>
              <a:rPr kumimoji="1" lang="en-US" altLang="zh-CN" dirty="0"/>
              <a:t>704</a:t>
            </a:r>
            <a:r>
              <a:rPr kumimoji="1" lang="zh-CN" altLang="en-US" dirty="0"/>
              <a:t>计算机上以</a:t>
            </a:r>
            <a:r>
              <a:rPr kumimoji="1" lang="en-US" altLang="zh-CN" dirty="0"/>
              <a:t>3-5</a:t>
            </a:r>
            <a:r>
              <a:rPr kumimoji="1" lang="zh-CN" altLang="en-US" dirty="0"/>
              <a:t>分钟的时间证明了</a:t>
            </a:r>
            <a:r>
              <a:rPr kumimoji="1" lang="en-US" altLang="zh-CN" dirty="0"/>
              <a:t>《</a:t>
            </a:r>
            <a:r>
              <a:rPr kumimoji="1" lang="zh-CN" altLang="en-US" dirty="0"/>
              <a:t>数学原理</a:t>
            </a:r>
            <a:r>
              <a:rPr kumimoji="1" lang="en-US" altLang="zh-CN" dirty="0"/>
              <a:t>》</a:t>
            </a:r>
            <a:r>
              <a:rPr kumimoji="1" lang="zh-CN" altLang="en-US" dirty="0"/>
              <a:t>中的</a:t>
            </a:r>
            <a:r>
              <a:rPr kumimoji="1" lang="en-US" altLang="zh-CN" dirty="0"/>
              <a:t>370</a:t>
            </a:r>
            <a:r>
              <a:rPr kumimoji="1" lang="zh-CN" altLang="en-US" dirty="0"/>
              <a:t>条定理</a:t>
            </a:r>
            <a:endParaRPr kumimoji="1" lang="en-US" altLang="zh-CN" dirty="0"/>
          </a:p>
          <a:p>
            <a:r>
              <a:rPr kumimoji="1" lang="en-US" altLang="zh-CN" dirty="0"/>
              <a:t>1957</a:t>
            </a:r>
            <a:r>
              <a:rPr kumimoji="1" lang="zh-CN" altLang="en-US" dirty="0"/>
              <a:t>年，</a:t>
            </a:r>
            <a:r>
              <a:rPr kumimoji="1" lang="en-US" altLang="zh-CN" dirty="0"/>
              <a:t>Newell, Shaw</a:t>
            </a:r>
            <a:r>
              <a:rPr kumimoji="1" lang="zh-CN" altLang="en-US" dirty="0"/>
              <a:t>等人开始研究不依赖于具体领域的通用解题程序，称为</a:t>
            </a:r>
            <a:r>
              <a:rPr kumimoji="1" lang="en-US" altLang="zh-CN" dirty="0"/>
              <a:t>GPS</a:t>
            </a:r>
            <a:endParaRPr kumimoji="1" lang="zh-CN" altLang="en-US" dirty="0"/>
          </a:p>
        </p:txBody>
      </p:sp>
      <p:pic>
        <p:nvPicPr>
          <p:cNvPr id="3" name="图片 2">
            <a:extLst>
              <a:ext uri="{FF2B5EF4-FFF2-40B4-BE49-F238E27FC236}">
                <a16:creationId xmlns:a16="http://schemas.microsoft.com/office/drawing/2014/main" id="{5E902397-4806-ECA9-FE02-F001D423F3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55179" y="1549649"/>
            <a:ext cx="4347633" cy="4086006"/>
          </a:xfrm>
          <a:prstGeom prst="rect">
            <a:avLst/>
          </a:prstGeom>
        </p:spPr>
      </p:pic>
      <p:pic>
        <p:nvPicPr>
          <p:cNvPr id="4" name="图片 3">
            <a:extLst>
              <a:ext uri="{FF2B5EF4-FFF2-40B4-BE49-F238E27FC236}">
                <a16:creationId xmlns:a16="http://schemas.microsoft.com/office/drawing/2014/main" id="{5BC2DD6A-8A83-0484-AE8E-172F384C63A7}"/>
              </a:ext>
            </a:extLst>
          </p:cNvPr>
          <p:cNvPicPr>
            <a:picLocks noChangeAspect="1"/>
          </p:cNvPicPr>
          <p:nvPr/>
        </p:nvPicPr>
        <p:blipFill>
          <a:blip r:embed="rId5"/>
          <a:stretch>
            <a:fillRect/>
          </a:stretch>
        </p:blipFill>
        <p:spPr>
          <a:xfrm>
            <a:off x="4061329" y="1400984"/>
            <a:ext cx="3693850" cy="3907367"/>
          </a:xfrm>
          <a:prstGeom prst="rect">
            <a:avLst/>
          </a:prstGeom>
        </p:spPr>
      </p:pic>
    </p:spTree>
    <p:extLst>
      <p:ext uri="{BB962C8B-B14F-4D97-AF65-F5344CB8AC3E}">
        <p14:creationId xmlns:p14="http://schemas.microsoft.com/office/powerpoint/2010/main" val="1132267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Gaming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9" name="内容占位符 2">
            <a:extLst>
              <a:ext uri="{FF2B5EF4-FFF2-40B4-BE49-F238E27FC236}">
                <a16:creationId xmlns:a16="http://schemas.microsoft.com/office/drawing/2014/main" id="{64D81EAD-1FF2-4096-1DE5-155C4509632D}"/>
              </a:ext>
            </a:extLst>
          </p:cNvPr>
          <p:cNvSpPr>
            <a:spLocks noGrp="1"/>
          </p:cNvSpPr>
          <p:nvPr>
            <p:ph idx="1"/>
          </p:nvPr>
        </p:nvSpPr>
        <p:spPr>
          <a:xfrm>
            <a:off x="719243" y="1758181"/>
            <a:ext cx="4641122" cy="3593591"/>
          </a:xfrm>
        </p:spPr>
        <p:txBody>
          <a:bodyPr/>
          <a:lstStyle/>
          <a:p>
            <a:r>
              <a:rPr kumimoji="1" lang="en-US" altLang="zh-CN" dirty="0"/>
              <a:t>1956</a:t>
            </a:r>
            <a:r>
              <a:rPr kumimoji="1" lang="zh-CN" altLang="en-US" dirty="0"/>
              <a:t>年，</a:t>
            </a:r>
            <a:r>
              <a:rPr kumimoji="1" lang="en-US" altLang="zh-CN" dirty="0"/>
              <a:t>Samuel</a:t>
            </a:r>
            <a:r>
              <a:rPr kumimoji="1" lang="zh-CN" altLang="en-US" dirty="0"/>
              <a:t>研制了跳棋程序，该程序具有自学习能力</a:t>
            </a:r>
            <a:endParaRPr kumimoji="1" lang="en-US" altLang="zh-CN" dirty="0"/>
          </a:p>
          <a:p>
            <a:r>
              <a:rPr kumimoji="1" lang="en-US" altLang="zh-CN" dirty="0"/>
              <a:t>1959</a:t>
            </a:r>
            <a:r>
              <a:rPr kumimoji="1" lang="zh-CN" altLang="en-US" dirty="0"/>
              <a:t>年，该程序通过学习可以打败</a:t>
            </a:r>
            <a:r>
              <a:rPr kumimoji="1" lang="en-US" altLang="zh-CN" dirty="0"/>
              <a:t>Samuel</a:t>
            </a:r>
            <a:r>
              <a:rPr kumimoji="1" lang="zh-CN" altLang="en-US" dirty="0"/>
              <a:t>本人</a:t>
            </a:r>
            <a:endParaRPr kumimoji="1" lang="en-US" altLang="zh-CN" dirty="0"/>
          </a:p>
          <a:p>
            <a:r>
              <a:rPr kumimoji="1" lang="en-US" altLang="zh-CN" dirty="0"/>
              <a:t>1962</a:t>
            </a:r>
            <a:r>
              <a:rPr kumimoji="1" lang="zh-CN" altLang="en-US" dirty="0"/>
              <a:t>年，打败了美国一个州的跳棋冠军。</a:t>
            </a:r>
          </a:p>
        </p:txBody>
      </p:sp>
      <p:pic>
        <p:nvPicPr>
          <p:cNvPr id="11" name="图片 10">
            <a:extLst>
              <a:ext uri="{FF2B5EF4-FFF2-40B4-BE49-F238E27FC236}">
                <a16:creationId xmlns:a16="http://schemas.microsoft.com/office/drawing/2014/main" id="{5A6A9D5B-F1BA-4641-00CF-1BEF99482645}"/>
              </a:ext>
            </a:extLst>
          </p:cNvPr>
          <p:cNvPicPr>
            <a:picLocks noChangeAspect="1"/>
          </p:cNvPicPr>
          <p:nvPr/>
        </p:nvPicPr>
        <p:blipFill>
          <a:blip r:embed="rId4"/>
          <a:stretch>
            <a:fillRect/>
          </a:stretch>
        </p:blipFill>
        <p:spPr>
          <a:xfrm>
            <a:off x="635619" y="4191888"/>
            <a:ext cx="1840441" cy="1308758"/>
          </a:xfrm>
          <a:prstGeom prst="rect">
            <a:avLst/>
          </a:prstGeom>
        </p:spPr>
      </p:pic>
      <p:pic>
        <p:nvPicPr>
          <p:cNvPr id="14" name="图片 13">
            <a:extLst>
              <a:ext uri="{FF2B5EF4-FFF2-40B4-BE49-F238E27FC236}">
                <a16:creationId xmlns:a16="http://schemas.microsoft.com/office/drawing/2014/main" id="{A030C676-5343-2B03-B917-1086FCDF354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20826" y="3905566"/>
            <a:ext cx="3326272" cy="1881403"/>
          </a:xfrm>
          <a:prstGeom prst="rect">
            <a:avLst/>
          </a:prstGeom>
        </p:spPr>
      </p:pic>
      <p:pic>
        <p:nvPicPr>
          <p:cNvPr id="15" name="Picture 2" descr="http://blogs-images.forbes.com/davidewalt/files/2011/05/garry-kasparov-deep-blue-ibm.jpg">
            <a:extLst>
              <a:ext uri="{FF2B5EF4-FFF2-40B4-BE49-F238E27FC236}">
                <a16:creationId xmlns:a16="http://schemas.microsoft.com/office/drawing/2014/main" id="{EE2A71F1-83D2-4ED5-FFC2-A962C799A94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89920" y="3483812"/>
            <a:ext cx="3743498" cy="2405490"/>
          </a:xfrm>
          <a:prstGeom prst="rect">
            <a:avLst/>
          </a:prstGeom>
          <a:noFill/>
        </p:spPr>
      </p:pic>
      <p:pic>
        <p:nvPicPr>
          <p:cNvPr id="16" name="Picture 2">
            <a:extLst>
              <a:ext uri="{FF2B5EF4-FFF2-40B4-BE49-F238E27FC236}">
                <a16:creationId xmlns:a16="http://schemas.microsoft.com/office/drawing/2014/main" id="{7BE356B6-DD4A-C616-20E9-19F87CD28413}"/>
              </a:ext>
            </a:extLst>
          </p:cNvPr>
          <p:cNvPicPr>
            <a:picLocks noChangeAspect="1" noChangeArrowheads="1"/>
          </p:cNvPicPr>
          <p:nvPr/>
        </p:nvPicPr>
        <p:blipFill>
          <a:blip r:embed="rId7" cstate="print"/>
          <a:srcRect/>
          <a:stretch>
            <a:fillRect/>
          </a:stretch>
        </p:blipFill>
        <p:spPr bwMode="auto">
          <a:xfrm>
            <a:off x="7289920" y="221961"/>
            <a:ext cx="3743497" cy="3048649"/>
          </a:xfrm>
          <a:prstGeom prst="rect">
            <a:avLst/>
          </a:prstGeom>
          <a:noFill/>
          <a:ln w="9525">
            <a:noFill/>
            <a:miter lim="800000"/>
            <a:headEnd/>
            <a:tailEnd/>
          </a:ln>
        </p:spPr>
      </p:pic>
    </p:spTree>
    <p:extLst>
      <p:ext uri="{BB962C8B-B14F-4D97-AF65-F5344CB8AC3E}">
        <p14:creationId xmlns:p14="http://schemas.microsoft.com/office/powerpoint/2010/main" val="651927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4">
            <a:extLst>
              <a:ext uri="{FF2B5EF4-FFF2-40B4-BE49-F238E27FC236}">
                <a16:creationId xmlns:a16="http://schemas.microsoft.com/office/drawing/2014/main" id="{4E3DC502-8EFA-E383-1B70-703FE951079F}"/>
              </a:ext>
            </a:extLst>
          </p:cNvPr>
          <p:cNvSpPr>
            <a:spLocks noGrp="1"/>
          </p:cNvSpPr>
          <p:nvPr>
            <p:ph idx="1"/>
          </p:nvPr>
        </p:nvSpPr>
        <p:spPr>
          <a:xfrm>
            <a:off x="1025912" y="1552427"/>
            <a:ext cx="2657299" cy="3593591"/>
          </a:xfrm>
        </p:spPr>
        <p:txBody>
          <a:bodyPr/>
          <a:lstStyle/>
          <a:p>
            <a:r>
              <a:rPr kumimoji="1" lang="en-US" altLang="zh-CN" dirty="0"/>
              <a:t>AI</a:t>
            </a:r>
            <a:r>
              <a:rPr kumimoji="1" lang="zh-CN" altLang="en-US" dirty="0"/>
              <a:t>现状</a:t>
            </a:r>
            <a:endParaRPr kumimoji="1" lang="en-US" altLang="zh-CN" dirty="0"/>
          </a:p>
          <a:p>
            <a:r>
              <a:rPr kumimoji="1" lang="zh-CN" altLang="en-US" dirty="0">
                <a:solidFill>
                  <a:schemeClr val="tx1"/>
                </a:solidFill>
              </a:rPr>
              <a:t>革命前夜</a:t>
            </a:r>
            <a:endParaRPr kumimoji="1" lang="en-US" altLang="zh-CN" dirty="0">
              <a:solidFill>
                <a:schemeClr val="tx1"/>
              </a:solidFill>
            </a:endParaRPr>
          </a:p>
          <a:p>
            <a:r>
              <a:rPr kumimoji="1" lang="en-US" altLang="zh-CN" dirty="0">
                <a:solidFill>
                  <a:schemeClr val="tx1"/>
                </a:solidFill>
              </a:rPr>
              <a:t>AI</a:t>
            </a:r>
            <a:r>
              <a:rPr kumimoji="1" lang="zh-CN" altLang="en-US" dirty="0">
                <a:solidFill>
                  <a:schemeClr val="tx1"/>
                </a:solidFill>
              </a:rPr>
              <a:t>诞生</a:t>
            </a:r>
            <a:endParaRPr kumimoji="1" lang="en-US" altLang="zh-CN" dirty="0">
              <a:solidFill>
                <a:schemeClr val="tx1"/>
              </a:solidFill>
            </a:endParaRPr>
          </a:p>
          <a:p>
            <a:r>
              <a:rPr kumimoji="1" lang="zh-CN" altLang="en-US" dirty="0">
                <a:solidFill>
                  <a:srgbClr val="FF0000"/>
                </a:solidFill>
              </a:rPr>
              <a:t>落入低谷</a:t>
            </a:r>
            <a:endParaRPr kumimoji="1" lang="en-US" altLang="zh-CN" dirty="0">
              <a:solidFill>
                <a:srgbClr val="FF0000"/>
              </a:solidFill>
            </a:endParaRPr>
          </a:p>
          <a:p>
            <a:r>
              <a:rPr kumimoji="1" lang="zh-CN" altLang="en-US" dirty="0"/>
              <a:t>三足鼎立</a:t>
            </a:r>
            <a:endParaRPr kumimoji="1" lang="en-US" altLang="zh-CN" dirty="0"/>
          </a:p>
          <a:p>
            <a:r>
              <a:rPr kumimoji="1" lang="zh-CN" altLang="en-US" dirty="0"/>
              <a:t>群龙无首</a:t>
            </a:r>
            <a:endParaRPr kumimoji="1" lang="en-US" altLang="zh-CN" dirty="0"/>
          </a:p>
          <a:p>
            <a:r>
              <a:rPr kumimoji="1" lang="zh-CN" altLang="en-US" dirty="0"/>
              <a:t>新的突破</a:t>
            </a:r>
            <a:endParaRPr kumimoji="1" lang="en-US" altLang="zh-CN" dirty="0"/>
          </a:p>
          <a:p>
            <a:r>
              <a:rPr kumimoji="1" lang="zh-CN" altLang="en-US" dirty="0"/>
              <a:t>智能爆发</a:t>
            </a:r>
          </a:p>
        </p:txBody>
      </p:sp>
      <p:cxnSp>
        <p:nvCxnSpPr>
          <p:cNvPr id="5" name="直线箭头连接符 4">
            <a:extLst>
              <a:ext uri="{FF2B5EF4-FFF2-40B4-BE49-F238E27FC236}">
                <a16:creationId xmlns:a16="http://schemas.microsoft.com/office/drawing/2014/main" id="{47E4C14D-DA30-FCA9-43D3-538EBB33F687}"/>
              </a:ext>
            </a:extLst>
          </p:cNvPr>
          <p:cNvCxnSpPr/>
          <p:nvPr/>
        </p:nvCxnSpPr>
        <p:spPr>
          <a:xfrm flipV="1">
            <a:off x="3464270" y="4793466"/>
            <a:ext cx="6612204" cy="56593"/>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169E082-291C-C440-2485-B2CAFF4B2422}"/>
              </a:ext>
            </a:extLst>
          </p:cNvPr>
          <p:cNvCxnSpPr/>
          <p:nvPr/>
        </p:nvCxnSpPr>
        <p:spPr>
          <a:xfrm flipH="1" flipV="1">
            <a:off x="3683211" y="1140943"/>
            <a:ext cx="25759" cy="4082605"/>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86DEBDA-91BE-F280-140F-93ABB971FB59}"/>
              </a:ext>
            </a:extLst>
          </p:cNvPr>
          <p:cNvSpPr txBox="1"/>
          <p:nvPr/>
        </p:nvSpPr>
        <p:spPr>
          <a:xfrm>
            <a:off x="3464270" y="5223548"/>
            <a:ext cx="796714" cy="369332"/>
          </a:xfrm>
          <a:prstGeom prst="rect">
            <a:avLst/>
          </a:prstGeom>
          <a:noFill/>
        </p:spPr>
        <p:txBody>
          <a:bodyPr wrap="square" rtlCol="0">
            <a:spAutoFit/>
          </a:bodyPr>
          <a:lstStyle/>
          <a:p>
            <a:r>
              <a:rPr kumimoji="1" lang="en-US" altLang="zh-CN"/>
              <a:t>1956</a:t>
            </a:r>
            <a:endParaRPr kumimoji="1" lang="zh-CN" altLang="en-US" dirty="0"/>
          </a:p>
        </p:txBody>
      </p:sp>
      <p:sp>
        <p:nvSpPr>
          <p:cNvPr id="11" name="文本框 10">
            <a:extLst>
              <a:ext uri="{FF2B5EF4-FFF2-40B4-BE49-F238E27FC236}">
                <a16:creationId xmlns:a16="http://schemas.microsoft.com/office/drawing/2014/main" id="{CB00D99E-09C7-9131-84EA-3CCDF2B5D91E}"/>
              </a:ext>
            </a:extLst>
          </p:cNvPr>
          <p:cNvSpPr txBox="1"/>
          <p:nvPr/>
        </p:nvSpPr>
        <p:spPr>
          <a:xfrm>
            <a:off x="4690316" y="5223548"/>
            <a:ext cx="1162985" cy="369332"/>
          </a:xfrm>
          <a:prstGeom prst="rect">
            <a:avLst/>
          </a:prstGeom>
          <a:noFill/>
        </p:spPr>
        <p:txBody>
          <a:bodyPr wrap="square" rtlCol="0">
            <a:spAutoFit/>
          </a:bodyPr>
          <a:lstStyle/>
          <a:p>
            <a:r>
              <a:rPr kumimoji="1" lang="en-US" altLang="zh-CN"/>
              <a:t>1960</a:t>
            </a:r>
            <a:endParaRPr kumimoji="1" lang="zh-CN" altLang="en-US" dirty="0"/>
          </a:p>
        </p:txBody>
      </p:sp>
      <p:sp>
        <p:nvSpPr>
          <p:cNvPr id="14" name="文本框 13">
            <a:extLst>
              <a:ext uri="{FF2B5EF4-FFF2-40B4-BE49-F238E27FC236}">
                <a16:creationId xmlns:a16="http://schemas.microsoft.com/office/drawing/2014/main" id="{F05CD442-C26D-2DBA-6BA2-DEEF300B560D}"/>
              </a:ext>
            </a:extLst>
          </p:cNvPr>
          <p:cNvSpPr txBox="1"/>
          <p:nvPr/>
        </p:nvSpPr>
        <p:spPr>
          <a:xfrm>
            <a:off x="7868477" y="5226504"/>
            <a:ext cx="796714" cy="369332"/>
          </a:xfrm>
          <a:prstGeom prst="rect">
            <a:avLst/>
          </a:prstGeom>
          <a:noFill/>
        </p:spPr>
        <p:txBody>
          <a:bodyPr wrap="square" rtlCol="0">
            <a:spAutoFit/>
          </a:bodyPr>
          <a:lstStyle/>
          <a:p>
            <a:r>
              <a:rPr kumimoji="1" lang="en-US" altLang="zh-CN"/>
              <a:t>2000</a:t>
            </a:r>
            <a:endParaRPr kumimoji="1" lang="zh-CN" altLang="en-US" dirty="0"/>
          </a:p>
        </p:txBody>
      </p:sp>
      <p:sp>
        <p:nvSpPr>
          <p:cNvPr id="15" name="文本框 14">
            <a:extLst>
              <a:ext uri="{FF2B5EF4-FFF2-40B4-BE49-F238E27FC236}">
                <a16:creationId xmlns:a16="http://schemas.microsoft.com/office/drawing/2014/main" id="{7CE551C6-424B-F8A3-5A5D-B5326A4AB785}"/>
              </a:ext>
            </a:extLst>
          </p:cNvPr>
          <p:cNvSpPr txBox="1"/>
          <p:nvPr/>
        </p:nvSpPr>
        <p:spPr>
          <a:xfrm>
            <a:off x="8737680" y="5226504"/>
            <a:ext cx="796714" cy="369332"/>
          </a:xfrm>
          <a:prstGeom prst="rect">
            <a:avLst/>
          </a:prstGeom>
          <a:noFill/>
        </p:spPr>
        <p:txBody>
          <a:bodyPr wrap="square" rtlCol="0">
            <a:spAutoFit/>
          </a:bodyPr>
          <a:lstStyle/>
          <a:p>
            <a:r>
              <a:rPr kumimoji="1" lang="en-US" altLang="zh-CN" dirty="0"/>
              <a:t>2007</a:t>
            </a:r>
            <a:endParaRPr kumimoji="1" lang="zh-CN" altLang="en-US" dirty="0"/>
          </a:p>
        </p:txBody>
      </p:sp>
      <p:cxnSp>
        <p:nvCxnSpPr>
          <p:cNvPr id="16" name="直线连接符 15">
            <a:extLst>
              <a:ext uri="{FF2B5EF4-FFF2-40B4-BE49-F238E27FC236}">
                <a16:creationId xmlns:a16="http://schemas.microsoft.com/office/drawing/2014/main" id="{AB9E720D-8AAC-EC07-E5EB-5EC9F56B4A89}"/>
              </a:ext>
            </a:extLst>
          </p:cNvPr>
          <p:cNvCxnSpPr/>
          <p:nvPr/>
        </p:nvCxnSpPr>
        <p:spPr>
          <a:xfrm>
            <a:off x="6366269" y="2314426"/>
            <a:ext cx="42189" cy="272049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520D4CB-0D0F-81C8-5652-D40897A6C203}"/>
              </a:ext>
            </a:extLst>
          </p:cNvPr>
          <p:cNvSpPr txBox="1"/>
          <p:nvPr/>
        </p:nvSpPr>
        <p:spPr>
          <a:xfrm>
            <a:off x="4260984" y="1293935"/>
            <a:ext cx="1245476" cy="646331"/>
          </a:xfrm>
          <a:prstGeom prst="rect">
            <a:avLst/>
          </a:prstGeom>
          <a:noFill/>
        </p:spPr>
        <p:txBody>
          <a:bodyPr wrap="square" rtlCol="0">
            <a:spAutoFit/>
          </a:bodyPr>
          <a:lstStyle/>
          <a:p>
            <a:pPr algn="ctr"/>
            <a:r>
              <a:rPr kumimoji="1" lang="zh-CN" altLang="en-US"/>
              <a:t>自上而下的设计</a:t>
            </a:r>
          </a:p>
        </p:txBody>
      </p:sp>
      <p:sp>
        <p:nvSpPr>
          <p:cNvPr id="18" name="文本框 17">
            <a:extLst>
              <a:ext uri="{FF2B5EF4-FFF2-40B4-BE49-F238E27FC236}">
                <a16:creationId xmlns:a16="http://schemas.microsoft.com/office/drawing/2014/main" id="{CB2FD77D-F848-D4C4-8042-B17455FF1260}"/>
              </a:ext>
            </a:extLst>
          </p:cNvPr>
          <p:cNvSpPr txBox="1"/>
          <p:nvPr/>
        </p:nvSpPr>
        <p:spPr>
          <a:xfrm>
            <a:off x="6669333" y="1259432"/>
            <a:ext cx="1245476" cy="646331"/>
          </a:xfrm>
          <a:prstGeom prst="rect">
            <a:avLst/>
          </a:prstGeom>
          <a:noFill/>
        </p:spPr>
        <p:txBody>
          <a:bodyPr wrap="square" rtlCol="0">
            <a:spAutoFit/>
          </a:bodyPr>
          <a:lstStyle/>
          <a:p>
            <a:pPr algn="ctr"/>
            <a:r>
              <a:rPr kumimoji="1" lang="zh-CN" altLang="en-US" dirty="0"/>
              <a:t>自下而上的涌现</a:t>
            </a:r>
          </a:p>
        </p:txBody>
      </p:sp>
      <p:sp>
        <p:nvSpPr>
          <p:cNvPr id="19" name="矩形 18">
            <a:extLst>
              <a:ext uri="{FF2B5EF4-FFF2-40B4-BE49-F238E27FC236}">
                <a16:creationId xmlns:a16="http://schemas.microsoft.com/office/drawing/2014/main" id="{CE6C3EE5-6978-755D-4002-BCC539430A12}"/>
              </a:ext>
            </a:extLst>
          </p:cNvPr>
          <p:cNvSpPr/>
          <p:nvPr/>
        </p:nvSpPr>
        <p:spPr>
          <a:xfrm>
            <a:off x="6487105" y="5219789"/>
            <a:ext cx="646331" cy="369332"/>
          </a:xfrm>
          <a:prstGeom prst="rect">
            <a:avLst/>
          </a:prstGeom>
        </p:spPr>
        <p:txBody>
          <a:bodyPr wrap="none">
            <a:spAutoFit/>
          </a:bodyPr>
          <a:lstStyle/>
          <a:p>
            <a:r>
              <a:rPr kumimoji="1" lang="en-US" altLang="zh-CN"/>
              <a:t>1980</a:t>
            </a:r>
            <a:endParaRPr lang="zh-CN" altLang="en-US" dirty="0"/>
          </a:p>
        </p:txBody>
      </p:sp>
      <p:sp>
        <p:nvSpPr>
          <p:cNvPr id="20" name="任意形状 19">
            <a:extLst>
              <a:ext uri="{FF2B5EF4-FFF2-40B4-BE49-F238E27FC236}">
                <a16:creationId xmlns:a16="http://schemas.microsoft.com/office/drawing/2014/main" id="{C5C639A7-0116-FA18-8077-8B40F95B5F04}"/>
              </a:ext>
            </a:extLst>
          </p:cNvPr>
          <p:cNvSpPr/>
          <p:nvPr/>
        </p:nvSpPr>
        <p:spPr>
          <a:xfrm>
            <a:off x="3702767" y="1924959"/>
            <a:ext cx="5943600" cy="2620489"/>
          </a:xfrm>
          <a:custGeom>
            <a:avLst/>
            <a:gdLst>
              <a:gd name="connsiteX0" fmla="*/ 0 w 5943600"/>
              <a:gd name="connsiteY0" fmla="*/ 2404534 h 2620489"/>
              <a:gd name="connsiteX1" fmla="*/ 524934 w 5943600"/>
              <a:gd name="connsiteY1" fmla="*/ 423334 h 2620489"/>
              <a:gd name="connsiteX2" fmla="*/ 982134 w 5943600"/>
              <a:gd name="connsiteY2" fmla="*/ 1168400 h 2620489"/>
              <a:gd name="connsiteX3" fmla="*/ 1270000 w 5943600"/>
              <a:gd name="connsiteY3" fmla="*/ 2302934 h 2620489"/>
              <a:gd name="connsiteX4" fmla="*/ 1524000 w 5943600"/>
              <a:gd name="connsiteY4" fmla="*/ 2506134 h 2620489"/>
              <a:gd name="connsiteX5" fmla="*/ 1778000 w 5943600"/>
              <a:gd name="connsiteY5" fmla="*/ 2506134 h 2620489"/>
              <a:gd name="connsiteX6" fmla="*/ 2015067 w 5943600"/>
              <a:gd name="connsiteY6" fmla="*/ 1964267 h 2620489"/>
              <a:gd name="connsiteX7" fmla="*/ 2201334 w 5943600"/>
              <a:gd name="connsiteY7" fmla="*/ 2455334 h 2620489"/>
              <a:gd name="connsiteX8" fmla="*/ 2455334 w 5943600"/>
              <a:gd name="connsiteY8" fmla="*/ 2607734 h 2620489"/>
              <a:gd name="connsiteX9" fmla="*/ 2980267 w 5943600"/>
              <a:gd name="connsiteY9" fmla="*/ 2590800 h 2620489"/>
              <a:gd name="connsiteX10" fmla="*/ 3200400 w 5943600"/>
              <a:gd name="connsiteY10" fmla="*/ 2421467 h 2620489"/>
              <a:gd name="connsiteX11" fmla="*/ 3556000 w 5943600"/>
              <a:gd name="connsiteY11" fmla="*/ 1168400 h 2620489"/>
              <a:gd name="connsiteX12" fmla="*/ 4030134 w 5943600"/>
              <a:gd name="connsiteY12" fmla="*/ 914400 h 2620489"/>
              <a:gd name="connsiteX13" fmla="*/ 4487334 w 5943600"/>
              <a:gd name="connsiteY13" fmla="*/ 2099734 h 2620489"/>
              <a:gd name="connsiteX14" fmla="*/ 4944534 w 5943600"/>
              <a:gd name="connsiteY14" fmla="*/ 2286000 h 2620489"/>
              <a:gd name="connsiteX15" fmla="*/ 5317067 w 5943600"/>
              <a:gd name="connsiteY15" fmla="*/ 2218267 h 2620489"/>
              <a:gd name="connsiteX16" fmla="*/ 5520267 w 5943600"/>
              <a:gd name="connsiteY16" fmla="*/ 1879600 h 2620489"/>
              <a:gd name="connsiteX17" fmla="*/ 5943600 w 5943600"/>
              <a:gd name="connsiteY17" fmla="*/ 0 h 26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3600" h="2620489">
                <a:moveTo>
                  <a:pt x="0" y="2404534"/>
                </a:moveTo>
                <a:cubicBezTo>
                  <a:pt x="180622" y="1516945"/>
                  <a:pt x="361245" y="629356"/>
                  <a:pt x="524934" y="423334"/>
                </a:cubicBezTo>
                <a:cubicBezTo>
                  <a:pt x="688623" y="217312"/>
                  <a:pt x="857956" y="855133"/>
                  <a:pt x="982134" y="1168400"/>
                </a:cubicBezTo>
                <a:cubicBezTo>
                  <a:pt x="1106312" y="1481667"/>
                  <a:pt x="1179689" y="2079978"/>
                  <a:pt x="1270000" y="2302934"/>
                </a:cubicBezTo>
                <a:cubicBezTo>
                  <a:pt x="1360311" y="2525890"/>
                  <a:pt x="1439333" y="2472267"/>
                  <a:pt x="1524000" y="2506134"/>
                </a:cubicBezTo>
                <a:cubicBezTo>
                  <a:pt x="1608667" y="2540001"/>
                  <a:pt x="1696155" y="2596445"/>
                  <a:pt x="1778000" y="2506134"/>
                </a:cubicBezTo>
                <a:cubicBezTo>
                  <a:pt x="1859845" y="2415823"/>
                  <a:pt x="1944511" y="1972734"/>
                  <a:pt x="2015067" y="1964267"/>
                </a:cubicBezTo>
                <a:cubicBezTo>
                  <a:pt x="2085623" y="1955800"/>
                  <a:pt x="2127956" y="2348090"/>
                  <a:pt x="2201334" y="2455334"/>
                </a:cubicBezTo>
                <a:cubicBezTo>
                  <a:pt x="2274712" y="2562578"/>
                  <a:pt x="2325512" y="2585156"/>
                  <a:pt x="2455334" y="2607734"/>
                </a:cubicBezTo>
                <a:cubicBezTo>
                  <a:pt x="2585156" y="2630312"/>
                  <a:pt x="2856089" y="2621845"/>
                  <a:pt x="2980267" y="2590800"/>
                </a:cubicBezTo>
                <a:cubicBezTo>
                  <a:pt x="3104445" y="2559756"/>
                  <a:pt x="3104445" y="2658533"/>
                  <a:pt x="3200400" y="2421467"/>
                </a:cubicBezTo>
                <a:cubicBezTo>
                  <a:pt x="3296355" y="2184401"/>
                  <a:pt x="3417711" y="1419578"/>
                  <a:pt x="3556000" y="1168400"/>
                </a:cubicBezTo>
                <a:cubicBezTo>
                  <a:pt x="3694289" y="917222"/>
                  <a:pt x="3874912" y="759178"/>
                  <a:pt x="4030134" y="914400"/>
                </a:cubicBezTo>
                <a:cubicBezTo>
                  <a:pt x="4185356" y="1069622"/>
                  <a:pt x="4334934" y="1871134"/>
                  <a:pt x="4487334" y="2099734"/>
                </a:cubicBezTo>
                <a:cubicBezTo>
                  <a:pt x="4639734" y="2328334"/>
                  <a:pt x="4806245" y="2266245"/>
                  <a:pt x="4944534" y="2286000"/>
                </a:cubicBezTo>
                <a:cubicBezTo>
                  <a:pt x="5082823" y="2305755"/>
                  <a:pt x="5221112" y="2286000"/>
                  <a:pt x="5317067" y="2218267"/>
                </a:cubicBezTo>
                <a:cubicBezTo>
                  <a:pt x="5413023" y="2150534"/>
                  <a:pt x="5415845" y="2249311"/>
                  <a:pt x="5520267" y="1879600"/>
                </a:cubicBezTo>
                <a:cubicBezTo>
                  <a:pt x="5624689" y="1509889"/>
                  <a:pt x="5943600" y="0"/>
                  <a:pt x="5943600" y="0"/>
                </a:cubicBezTo>
              </a:path>
            </a:pathLst>
          </a:cu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0E4F6415-64ED-3915-4193-C92091577889}"/>
              </a:ext>
            </a:extLst>
          </p:cNvPr>
          <p:cNvSpPr txBox="1"/>
          <p:nvPr/>
        </p:nvSpPr>
        <p:spPr>
          <a:xfrm>
            <a:off x="9693567" y="5219789"/>
            <a:ext cx="796714" cy="369332"/>
          </a:xfrm>
          <a:prstGeom prst="rect">
            <a:avLst/>
          </a:prstGeom>
          <a:noFill/>
        </p:spPr>
        <p:txBody>
          <a:bodyPr wrap="square" rtlCol="0">
            <a:spAutoFit/>
          </a:bodyPr>
          <a:lstStyle/>
          <a:p>
            <a:r>
              <a:rPr kumimoji="1" lang="en-US" altLang="zh-CN"/>
              <a:t>2014</a:t>
            </a:r>
            <a:endParaRPr kumimoji="1" lang="zh-CN" altLang="en-US" dirty="0"/>
          </a:p>
        </p:txBody>
      </p:sp>
    </p:spTree>
    <p:extLst>
      <p:ext uri="{BB962C8B-B14F-4D97-AF65-F5344CB8AC3E}">
        <p14:creationId xmlns:p14="http://schemas.microsoft.com/office/powerpoint/2010/main" val="3302140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4">
            <a:extLst>
              <a:ext uri="{FF2B5EF4-FFF2-40B4-BE49-F238E27FC236}">
                <a16:creationId xmlns:a16="http://schemas.microsoft.com/office/drawing/2014/main" id="{4E3DC502-8EFA-E383-1B70-703FE951079F}"/>
              </a:ext>
            </a:extLst>
          </p:cNvPr>
          <p:cNvSpPr>
            <a:spLocks noGrp="1"/>
          </p:cNvSpPr>
          <p:nvPr>
            <p:ph idx="1"/>
          </p:nvPr>
        </p:nvSpPr>
        <p:spPr>
          <a:xfrm>
            <a:off x="1025912" y="1552427"/>
            <a:ext cx="2657299" cy="3593591"/>
          </a:xfrm>
        </p:spPr>
        <p:txBody>
          <a:bodyPr/>
          <a:lstStyle/>
          <a:p>
            <a:r>
              <a:rPr kumimoji="1" lang="en-US" altLang="zh-CN" dirty="0"/>
              <a:t>AI</a:t>
            </a:r>
            <a:r>
              <a:rPr kumimoji="1" lang="zh-CN" altLang="en-US" dirty="0"/>
              <a:t>现状</a:t>
            </a:r>
            <a:endParaRPr kumimoji="1" lang="en-US" altLang="zh-CN" dirty="0"/>
          </a:p>
          <a:p>
            <a:r>
              <a:rPr kumimoji="1" lang="zh-CN" altLang="en-US" dirty="0">
                <a:solidFill>
                  <a:schemeClr val="tx1"/>
                </a:solidFill>
              </a:rPr>
              <a:t>革命前夜</a:t>
            </a:r>
            <a:endParaRPr kumimoji="1" lang="en-US" altLang="zh-CN" dirty="0">
              <a:solidFill>
                <a:schemeClr val="tx1"/>
              </a:solidFill>
            </a:endParaRPr>
          </a:p>
          <a:p>
            <a:r>
              <a:rPr kumimoji="1" lang="en-US" altLang="zh-CN" dirty="0">
                <a:solidFill>
                  <a:schemeClr val="tx1"/>
                </a:solidFill>
              </a:rPr>
              <a:t>AI</a:t>
            </a:r>
            <a:r>
              <a:rPr kumimoji="1" lang="zh-CN" altLang="en-US" dirty="0">
                <a:solidFill>
                  <a:schemeClr val="tx1"/>
                </a:solidFill>
              </a:rPr>
              <a:t>诞生</a:t>
            </a:r>
            <a:endParaRPr kumimoji="1" lang="en-US" altLang="zh-CN" dirty="0">
              <a:solidFill>
                <a:schemeClr val="tx1"/>
              </a:solidFill>
            </a:endParaRPr>
          </a:p>
          <a:p>
            <a:r>
              <a:rPr kumimoji="1" lang="zh-CN" altLang="en-US" dirty="0">
                <a:solidFill>
                  <a:schemeClr val="tx1"/>
                </a:solidFill>
              </a:rPr>
              <a:t>落入低谷</a:t>
            </a:r>
            <a:endParaRPr kumimoji="1" lang="en-US" altLang="zh-CN" dirty="0">
              <a:solidFill>
                <a:schemeClr val="tx1"/>
              </a:solidFill>
            </a:endParaRPr>
          </a:p>
          <a:p>
            <a:r>
              <a:rPr kumimoji="1" lang="zh-CN" altLang="en-US" dirty="0">
                <a:solidFill>
                  <a:srgbClr val="FF0000"/>
                </a:solidFill>
              </a:rPr>
              <a:t>三足鼎立</a:t>
            </a:r>
            <a:endParaRPr kumimoji="1" lang="en-US" altLang="zh-CN" dirty="0">
              <a:solidFill>
                <a:srgbClr val="FF0000"/>
              </a:solidFill>
            </a:endParaRPr>
          </a:p>
          <a:p>
            <a:r>
              <a:rPr kumimoji="1" lang="zh-CN" altLang="en-US" dirty="0"/>
              <a:t>群龙无首</a:t>
            </a:r>
            <a:endParaRPr kumimoji="1" lang="en-US" altLang="zh-CN" dirty="0"/>
          </a:p>
          <a:p>
            <a:r>
              <a:rPr kumimoji="1" lang="zh-CN" altLang="en-US" dirty="0"/>
              <a:t>新的突破</a:t>
            </a:r>
            <a:endParaRPr kumimoji="1" lang="en-US" altLang="zh-CN" dirty="0"/>
          </a:p>
          <a:p>
            <a:r>
              <a:rPr kumimoji="1" lang="zh-CN" altLang="en-US" dirty="0"/>
              <a:t>智能爆发</a:t>
            </a:r>
          </a:p>
        </p:txBody>
      </p:sp>
      <p:cxnSp>
        <p:nvCxnSpPr>
          <p:cNvPr id="5" name="直线箭头连接符 4">
            <a:extLst>
              <a:ext uri="{FF2B5EF4-FFF2-40B4-BE49-F238E27FC236}">
                <a16:creationId xmlns:a16="http://schemas.microsoft.com/office/drawing/2014/main" id="{47E4C14D-DA30-FCA9-43D3-538EBB33F687}"/>
              </a:ext>
            </a:extLst>
          </p:cNvPr>
          <p:cNvCxnSpPr/>
          <p:nvPr/>
        </p:nvCxnSpPr>
        <p:spPr>
          <a:xfrm flipV="1">
            <a:off x="3464270" y="4793466"/>
            <a:ext cx="6612204" cy="56593"/>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169E082-291C-C440-2485-B2CAFF4B2422}"/>
              </a:ext>
            </a:extLst>
          </p:cNvPr>
          <p:cNvCxnSpPr/>
          <p:nvPr/>
        </p:nvCxnSpPr>
        <p:spPr>
          <a:xfrm flipH="1" flipV="1">
            <a:off x="3683211" y="1140943"/>
            <a:ext cx="25759" cy="4082605"/>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86DEBDA-91BE-F280-140F-93ABB971FB59}"/>
              </a:ext>
            </a:extLst>
          </p:cNvPr>
          <p:cNvSpPr txBox="1"/>
          <p:nvPr/>
        </p:nvSpPr>
        <p:spPr>
          <a:xfrm>
            <a:off x="3464270" y="5223548"/>
            <a:ext cx="796714" cy="369332"/>
          </a:xfrm>
          <a:prstGeom prst="rect">
            <a:avLst/>
          </a:prstGeom>
          <a:noFill/>
        </p:spPr>
        <p:txBody>
          <a:bodyPr wrap="square" rtlCol="0">
            <a:spAutoFit/>
          </a:bodyPr>
          <a:lstStyle/>
          <a:p>
            <a:r>
              <a:rPr kumimoji="1" lang="en-US" altLang="zh-CN"/>
              <a:t>1956</a:t>
            </a:r>
            <a:endParaRPr kumimoji="1" lang="zh-CN" altLang="en-US" dirty="0"/>
          </a:p>
        </p:txBody>
      </p:sp>
      <p:sp>
        <p:nvSpPr>
          <p:cNvPr id="11" name="文本框 10">
            <a:extLst>
              <a:ext uri="{FF2B5EF4-FFF2-40B4-BE49-F238E27FC236}">
                <a16:creationId xmlns:a16="http://schemas.microsoft.com/office/drawing/2014/main" id="{CB00D99E-09C7-9131-84EA-3CCDF2B5D91E}"/>
              </a:ext>
            </a:extLst>
          </p:cNvPr>
          <p:cNvSpPr txBox="1"/>
          <p:nvPr/>
        </p:nvSpPr>
        <p:spPr>
          <a:xfrm>
            <a:off x="4690316" y="5223548"/>
            <a:ext cx="1162985" cy="369332"/>
          </a:xfrm>
          <a:prstGeom prst="rect">
            <a:avLst/>
          </a:prstGeom>
          <a:noFill/>
        </p:spPr>
        <p:txBody>
          <a:bodyPr wrap="square" rtlCol="0">
            <a:spAutoFit/>
          </a:bodyPr>
          <a:lstStyle/>
          <a:p>
            <a:r>
              <a:rPr kumimoji="1" lang="en-US" altLang="zh-CN"/>
              <a:t>1960</a:t>
            </a:r>
            <a:endParaRPr kumimoji="1" lang="zh-CN" altLang="en-US" dirty="0"/>
          </a:p>
        </p:txBody>
      </p:sp>
      <p:sp>
        <p:nvSpPr>
          <p:cNvPr id="14" name="文本框 13">
            <a:extLst>
              <a:ext uri="{FF2B5EF4-FFF2-40B4-BE49-F238E27FC236}">
                <a16:creationId xmlns:a16="http://schemas.microsoft.com/office/drawing/2014/main" id="{F05CD442-C26D-2DBA-6BA2-DEEF300B560D}"/>
              </a:ext>
            </a:extLst>
          </p:cNvPr>
          <p:cNvSpPr txBox="1"/>
          <p:nvPr/>
        </p:nvSpPr>
        <p:spPr>
          <a:xfrm>
            <a:off x="7868477" y="5226504"/>
            <a:ext cx="796714" cy="369332"/>
          </a:xfrm>
          <a:prstGeom prst="rect">
            <a:avLst/>
          </a:prstGeom>
          <a:noFill/>
        </p:spPr>
        <p:txBody>
          <a:bodyPr wrap="square" rtlCol="0">
            <a:spAutoFit/>
          </a:bodyPr>
          <a:lstStyle/>
          <a:p>
            <a:r>
              <a:rPr kumimoji="1" lang="en-US" altLang="zh-CN"/>
              <a:t>2000</a:t>
            </a:r>
            <a:endParaRPr kumimoji="1" lang="zh-CN" altLang="en-US" dirty="0"/>
          </a:p>
        </p:txBody>
      </p:sp>
      <p:sp>
        <p:nvSpPr>
          <p:cNvPr id="15" name="文本框 14">
            <a:extLst>
              <a:ext uri="{FF2B5EF4-FFF2-40B4-BE49-F238E27FC236}">
                <a16:creationId xmlns:a16="http://schemas.microsoft.com/office/drawing/2014/main" id="{7CE551C6-424B-F8A3-5A5D-B5326A4AB785}"/>
              </a:ext>
            </a:extLst>
          </p:cNvPr>
          <p:cNvSpPr txBox="1"/>
          <p:nvPr/>
        </p:nvSpPr>
        <p:spPr>
          <a:xfrm>
            <a:off x="8737680" y="5226504"/>
            <a:ext cx="796714" cy="369332"/>
          </a:xfrm>
          <a:prstGeom prst="rect">
            <a:avLst/>
          </a:prstGeom>
          <a:noFill/>
        </p:spPr>
        <p:txBody>
          <a:bodyPr wrap="square" rtlCol="0">
            <a:spAutoFit/>
          </a:bodyPr>
          <a:lstStyle/>
          <a:p>
            <a:r>
              <a:rPr kumimoji="1" lang="en-US" altLang="zh-CN" dirty="0"/>
              <a:t>2007</a:t>
            </a:r>
            <a:endParaRPr kumimoji="1" lang="zh-CN" altLang="en-US" dirty="0"/>
          </a:p>
        </p:txBody>
      </p:sp>
      <p:cxnSp>
        <p:nvCxnSpPr>
          <p:cNvPr id="16" name="直线连接符 15">
            <a:extLst>
              <a:ext uri="{FF2B5EF4-FFF2-40B4-BE49-F238E27FC236}">
                <a16:creationId xmlns:a16="http://schemas.microsoft.com/office/drawing/2014/main" id="{AB9E720D-8AAC-EC07-E5EB-5EC9F56B4A89}"/>
              </a:ext>
            </a:extLst>
          </p:cNvPr>
          <p:cNvCxnSpPr/>
          <p:nvPr/>
        </p:nvCxnSpPr>
        <p:spPr>
          <a:xfrm>
            <a:off x="6366269" y="2314426"/>
            <a:ext cx="42189" cy="272049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520D4CB-0D0F-81C8-5652-D40897A6C203}"/>
              </a:ext>
            </a:extLst>
          </p:cNvPr>
          <p:cNvSpPr txBox="1"/>
          <p:nvPr/>
        </p:nvSpPr>
        <p:spPr>
          <a:xfrm>
            <a:off x="4260984" y="1293935"/>
            <a:ext cx="1245476" cy="646331"/>
          </a:xfrm>
          <a:prstGeom prst="rect">
            <a:avLst/>
          </a:prstGeom>
          <a:noFill/>
        </p:spPr>
        <p:txBody>
          <a:bodyPr wrap="square" rtlCol="0">
            <a:spAutoFit/>
          </a:bodyPr>
          <a:lstStyle/>
          <a:p>
            <a:pPr algn="ctr"/>
            <a:r>
              <a:rPr kumimoji="1" lang="zh-CN" altLang="en-US"/>
              <a:t>自上而下的设计</a:t>
            </a:r>
          </a:p>
        </p:txBody>
      </p:sp>
      <p:sp>
        <p:nvSpPr>
          <p:cNvPr id="18" name="文本框 17">
            <a:extLst>
              <a:ext uri="{FF2B5EF4-FFF2-40B4-BE49-F238E27FC236}">
                <a16:creationId xmlns:a16="http://schemas.microsoft.com/office/drawing/2014/main" id="{CB2FD77D-F848-D4C4-8042-B17455FF1260}"/>
              </a:ext>
            </a:extLst>
          </p:cNvPr>
          <p:cNvSpPr txBox="1"/>
          <p:nvPr/>
        </p:nvSpPr>
        <p:spPr>
          <a:xfrm>
            <a:off x="6669333" y="1259432"/>
            <a:ext cx="1245476" cy="646331"/>
          </a:xfrm>
          <a:prstGeom prst="rect">
            <a:avLst/>
          </a:prstGeom>
          <a:noFill/>
        </p:spPr>
        <p:txBody>
          <a:bodyPr wrap="square" rtlCol="0">
            <a:spAutoFit/>
          </a:bodyPr>
          <a:lstStyle/>
          <a:p>
            <a:pPr algn="ctr"/>
            <a:r>
              <a:rPr kumimoji="1" lang="zh-CN" altLang="en-US" dirty="0"/>
              <a:t>自下而上的涌现</a:t>
            </a:r>
          </a:p>
        </p:txBody>
      </p:sp>
      <p:sp>
        <p:nvSpPr>
          <p:cNvPr id="19" name="矩形 18">
            <a:extLst>
              <a:ext uri="{FF2B5EF4-FFF2-40B4-BE49-F238E27FC236}">
                <a16:creationId xmlns:a16="http://schemas.microsoft.com/office/drawing/2014/main" id="{CE6C3EE5-6978-755D-4002-BCC539430A12}"/>
              </a:ext>
            </a:extLst>
          </p:cNvPr>
          <p:cNvSpPr/>
          <p:nvPr/>
        </p:nvSpPr>
        <p:spPr>
          <a:xfrm>
            <a:off x="6487105" y="5219789"/>
            <a:ext cx="646331" cy="369332"/>
          </a:xfrm>
          <a:prstGeom prst="rect">
            <a:avLst/>
          </a:prstGeom>
        </p:spPr>
        <p:txBody>
          <a:bodyPr wrap="none">
            <a:spAutoFit/>
          </a:bodyPr>
          <a:lstStyle/>
          <a:p>
            <a:r>
              <a:rPr kumimoji="1" lang="en-US" altLang="zh-CN"/>
              <a:t>1980</a:t>
            </a:r>
            <a:endParaRPr lang="zh-CN" altLang="en-US" dirty="0"/>
          </a:p>
        </p:txBody>
      </p:sp>
      <p:sp>
        <p:nvSpPr>
          <p:cNvPr id="20" name="任意形状 19">
            <a:extLst>
              <a:ext uri="{FF2B5EF4-FFF2-40B4-BE49-F238E27FC236}">
                <a16:creationId xmlns:a16="http://schemas.microsoft.com/office/drawing/2014/main" id="{C5C639A7-0116-FA18-8077-8B40F95B5F04}"/>
              </a:ext>
            </a:extLst>
          </p:cNvPr>
          <p:cNvSpPr/>
          <p:nvPr/>
        </p:nvSpPr>
        <p:spPr>
          <a:xfrm>
            <a:off x="3702767" y="1924959"/>
            <a:ext cx="5943600" cy="2620489"/>
          </a:xfrm>
          <a:custGeom>
            <a:avLst/>
            <a:gdLst>
              <a:gd name="connsiteX0" fmla="*/ 0 w 5943600"/>
              <a:gd name="connsiteY0" fmla="*/ 2404534 h 2620489"/>
              <a:gd name="connsiteX1" fmla="*/ 524934 w 5943600"/>
              <a:gd name="connsiteY1" fmla="*/ 423334 h 2620489"/>
              <a:gd name="connsiteX2" fmla="*/ 982134 w 5943600"/>
              <a:gd name="connsiteY2" fmla="*/ 1168400 h 2620489"/>
              <a:gd name="connsiteX3" fmla="*/ 1270000 w 5943600"/>
              <a:gd name="connsiteY3" fmla="*/ 2302934 h 2620489"/>
              <a:gd name="connsiteX4" fmla="*/ 1524000 w 5943600"/>
              <a:gd name="connsiteY4" fmla="*/ 2506134 h 2620489"/>
              <a:gd name="connsiteX5" fmla="*/ 1778000 w 5943600"/>
              <a:gd name="connsiteY5" fmla="*/ 2506134 h 2620489"/>
              <a:gd name="connsiteX6" fmla="*/ 2015067 w 5943600"/>
              <a:gd name="connsiteY6" fmla="*/ 1964267 h 2620489"/>
              <a:gd name="connsiteX7" fmla="*/ 2201334 w 5943600"/>
              <a:gd name="connsiteY7" fmla="*/ 2455334 h 2620489"/>
              <a:gd name="connsiteX8" fmla="*/ 2455334 w 5943600"/>
              <a:gd name="connsiteY8" fmla="*/ 2607734 h 2620489"/>
              <a:gd name="connsiteX9" fmla="*/ 2980267 w 5943600"/>
              <a:gd name="connsiteY9" fmla="*/ 2590800 h 2620489"/>
              <a:gd name="connsiteX10" fmla="*/ 3200400 w 5943600"/>
              <a:gd name="connsiteY10" fmla="*/ 2421467 h 2620489"/>
              <a:gd name="connsiteX11" fmla="*/ 3556000 w 5943600"/>
              <a:gd name="connsiteY11" fmla="*/ 1168400 h 2620489"/>
              <a:gd name="connsiteX12" fmla="*/ 4030134 w 5943600"/>
              <a:gd name="connsiteY12" fmla="*/ 914400 h 2620489"/>
              <a:gd name="connsiteX13" fmla="*/ 4487334 w 5943600"/>
              <a:gd name="connsiteY13" fmla="*/ 2099734 h 2620489"/>
              <a:gd name="connsiteX14" fmla="*/ 4944534 w 5943600"/>
              <a:gd name="connsiteY14" fmla="*/ 2286000 h 2620489"/>
              <a:gd name="connsiteX15" fmla="*/ 5317067 w 5943600"/>
              <a:gd name="connsiteY15" fmla="*/ 2218267 h 2620489"/>
              <a:gd name="connsiteX16" fmla="*/ 5520267 w 5943600"/>
              <a:gd name="connsiteY16" fmla="*/ 1879600 h 2620489"/>
              <a:gd name="connsiteX17" fmla="*/ 5943600 w 5943600"/>
              <a:gd name="connsiteY17" fmla="*/ 0 h 26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3600" h="2620489">
                <a:moveTo>
                  <a:pt x="0" y="2404534"/>
                </a:moveTo>
                <a:cubicBezTo>
                  <a:pt x="180622" y="1516945"/>
                  <a:pt x="361245" y="629356"/>
                  <a:pt x="524934" y="423334"/>
                </a:cubicBezTo>
                <a:cubicBezTo>
                  <a:pt x="688623" y="217312"/>
                  <a:pt x="857956" y="855133"/>
                  <a:pt x="982134" y="1168400"/>
                </a:cubicBezTo>
                <a:cubicBezTo>
                  <a:pt x="1106312" y="1481667"/>
                  <a:pt x="1179689" y="2079978"/>
                  <a:pt x="1270000" y="2302934"/>
                </a:cubicBezTo>
                <a:cubicBezTo>
                  <a:pt x="1360311" y="2525890"/>
                  <a:pt x="1439333" y="2472267"/>
                  <a:pt x="1524000" y="2506134"/>
                </a:cubicBezTo>
                <a:cubicBezTo>
                  <a:pt x="1608667" y="2540001"/>
                  <a:pt x="1696155" y="2596445"/>
                  <a:pt x="1778000" y="2506134"/>
                </a:cubicBezTo>
                <a:cubicBezTo>
                  <a:pt x="1859845" y="2415823"/>
                  <a:pt x="1944511" y="1972734"/>
                  <a:pt x="2015067" y="1964267"/>
                </a:cubicBezTo>
                <a:cubicBezTo>
                  <a:pt x="2085623" y="1955800"/>
                  <a:pt x="2127956" y="2348090"/>
                  <a:pt x="2201334" y="2455334"/>
                </a:cubicBezTo>
                <a:cubicBezTo>
                  <a:pt x="2274712" y="2562578"/>
                  <a:pt x="2325512" y="2585156"/>
                  <a:pt x="2455334" y="2607734"/>
                </a:cubicBezTo>
                <a:cubicBezTo>
                  <a:pt x="2585156" y="2630312"/>
                  <a:pt x="2856089" y="2621845"/>
                  <a:pt x="2980267" y="2590800"/>
                </a:cubicBezTo>
                <a:cubicBezTo>
                  <a:pt x="3104445" y="2559756"/>
                  <a:pt x="3104445" y="2658533"/>
                  <a:pt x="3200400" y="2421467"/>
                </a:cubicBezTo>
                <a:cubicBezTo>
                  <a:pt x="3296355" y="2184401"/>
                  <a:pt x="3417711" y="1419578"/>
                  <a:pt x="3556000" y="1168400"/>
                </a:cubicBezTo>
                <a:cubicBezTo>
                  <a:pt x="3694289" y="917222"/>
                  <a:pt x="3874912" y="759178"/>
                  <a:pt x="4030134" y="914400"/>
                </a:cubicBezTo>
                <a:cubicBezTo>
                  <a:pt x="4185356" y="1069622"/>
                  <a:pt x="4334934" y="1871134"/>
                  <a:pt x="4487334" y="2099734"/>
                </a:cubicBezTo>
                <a:cubicBezTo>
                  <a:pt x="4639734" y="2328334"/>
                  <a:pt x="4806245" y="2266245"/>
                  <a:pt x="4944534" y="2286000"/>
                </a:cubicBezTo>
                <a:cubicBezTo>
                  <a:pt x="5082823" y="2305755"/>
                  <a:pt x="5221112" y="2286000"/>
                  <a:pt x="5317067" y="2218267"/>
                </a:cubicBezTo>
                <a:cubicBezTo>
                  <a:pt x="5413023" y="2150534"/>
                  <a:pt x="5415845" y="2249311"/>
                  <a:pt x="5520267" y="1879600"/>
                </a:cubicBezTo>
                <a:cubicBezTo>
                  <a:pt x="5624689" y="1509889"/>
                  <a:pt x="5943600" y="0"/>
                  <a:pt x="5943600" y="0"/>
                </a:cubicBezTo>
              </a:path>
            </a:pathLst>
          </a:cu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0E4F6415-64ED-3915-4193-C92091577889}"/>
              </a:ext>
            </a:extLst>
          </p:cNvPr>
          <p:cNvSpPr txBox="1"/>
          <p:nvPr/>
        </p:nvSpPr>
        <p:spPr>
          <a:xfrm>
            <a:off x="9693567" y="5219789"/>
            <a:ext cx="796714" cy="369332"/>
          </a:xfrm>
          <a:prstGeom prst="rect">
            <a:avLst/>
          </a:prstGeom>
          <a:noFill/>
        </p:spPr>
        <p:txBody>
          <a:bodyPr wrap="square" rtlCol="0">
            <a:spAutoFit/>
          </a:bodyPr>
          <a:lstStyle/>
          <a:p>
            <a:r>
              <a:rPr kumimoji="1" lang="en-US" altLang="zh-CN"/>
              <a:t>2014</a:t>
            </a:r>
            <a:endParaRPr kumimoji="1" lang="zh-CN" altLang="en-US" dirty="0"/>
          </a:p>
        </p:txBody>
      </p:sp>
    </p:spTree>
    <p:extLst>
      <p:ext uri="{BB962C8B-B14F-4D97-AF65-F5344CB8AC3E}">
        <p14:creationId xmlns:p14="http://schemas.microsoft.com/office/powerpoint/2010/main" val="2759858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Hot </a:t>
            </a:r>
            <a:r>
              <a:rPr lang="en-US" altLang="zh-CN" sz="3600" dirty="0" err="1">
                <a:solidFill>
                  <a:srgbClr val="C00000"/>
                </a:solidFill>
                <a:latin typeface="微软雅黑" panose="020B0503020204020204" pitchFamily="34" charset="-122"/>
                <a:ea typeface="微软雅黑" panose="020B0503020204020204" pitchFamily="34" charset="-122"/>
              </a:rPr>
              <a:t>ChatGPT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24" name="Picture 8" descr="ChatGPT在信息安全领域的应用前景- 安全内参| 决策者的网络安全知识库">
            <a:extLst>
              <a:ext uri="{FF2B5EF4-FFF2-40B4-BE49-F238E27FC236}">
                <a16:creationId xmlns:a16="http://schemas.microsoft.com/office/drawing/2014/main" id="{EB992F7D-4952-24E2-30B0-324C9E927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2351" y="40500"/>
            <a:ext cx="3233854" cy="303965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hatGPT的49种应用场景介绍，各开发语言接入chatGPT参考指南_Java_非喵鱼_InfoQ写作社区">
            <a:extLst>
              <a:ext uri="{FF2B5EF4-FFF2-40B4-BE49-F238E27FC236}">
                <a16:creationId xmlns:a16="http://schemas.microsoft.com/office/drawing/2014/main" id="{2DFE1BEE-F78B-53BF-E00D-3378859FC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384" y="2560628"/>
            <a:ext cx="552132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9FA46AB-5836-E329-9ABA-BCC0A72BB4E7}"/>
              </a:ext>
            </a:extLst>
          </p:cNvPr>
          <p:cNvPicPr>
            <a:picLocks noChangeAspect="1"/>
          </p:cNvPicPr>
          <p:nvPr/>
        </p:nvPicPr>
        <p:blipFill>
          <a:blip r:embed="rId6"/>
          <a:stretch>
            <a:fillRect/>
          </a:stretch>
        </p:blipFill>
        <p:spPr>
          <a:xfrm>
            <a:off x="389368" y="2176783"/>
            <a:ext cx="4953000" cy="2692400"/>
          </a:xfrm>
          <a:prstGeom prst="rect">
            <a:avLst/>
          </a:prstGeom>
        </p:spPr>
      </p:pic>
    </p:spTree>
    <p:extLst>
      <p:ext uri="{BB962C8B-B14F-4D97-AF65-F5344CB8AC3E}">
        <p14:creationId xmlns:p14="http://schemas.microsoft.com/office/powerpoint/2010/main" val="1300541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Three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Points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cxnSp>
        <p:nvCxnSpPr>
          <p:cNvPr id="4" name="直线连接符 3">
            <a:extLst>
              <a:ext uri="{FF2B5EF4-FFF2-40B4-BE49-F238E27FC236}">
                <a16:creationId xmlns:a16="http://schemas.microsoft.com/office/drawing/2014/main" id="{D4FA37D7-0C9B-498A-9CA7-A3A4C25E8136}"/>
              </a:ext>
            </a:extLst>
          </p:cNvPr>
          <p:cNvCxnSpPr/>
          <p:nvPr/>
        </p:nvCxnSpPr>
        <p:spPr>
          <a:xfrm flipV="1">
            <a:off x="2242223" y="3090332"/>
            <a:ext cx="8060266" cy="33867"/>
          </a:xfrm>
          <a:prstGeom prst="line">
            <a:avLst/>
          </a:prstGeom>
          <a:ln w="50800">
            <a:prstDash val="sys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CB9BD6B-6222-4B3E-5466-BD6CED9F8B4A}"/>
              </a:ext>
            </a:extLst>
          </p:cNvPr>
          <p:cNvSpPr txBox="1"/>
          <p:nvPr/>
        </p:nvSpPr>
        <p:spPr>
          <a:xfrm>
            <a:off x="9794491" y="2399267"/>
            <a:ext cx="1371598" cy="369332"/>
          </a:xfrm>
          <a:prstGeom prst="rect">
            <a:avLst/>
          </a:prstGeom>
          <a:noFill/>
        </p:spPr>
        <p:txBody>
          <a:bodyPr wrap="square" rtlCol="0">
            <a:spAutoFit/>
          </a:bodyPr>
          <a:lstStyle/>
          <a:p>
            <a:r>
              <a:rPr kumimoji="1" lang="zh-CN" altLang="en-US" dirty="0"/>
              <a:t>自上而下</a:t>
            </a:r>
          </a:p>
        </p:txBody>
      </p:sp>
      <p:sp>
        <p:nvSpPr>
          <p:cNvPr id="6" name="文本框 5">
            <a:extLst>
              <a:ext uri="{FF2B5EF4-FFF2-40B4-BE49-F238E27FC236}">
                <a16:creationId xmlns:a16="http://schemas.microsoft.com/office/drawing/2014/main" id="{D37647C0-F948-216F-2BB5-8B1494746B8A}"/>
              </a:ext>
            </a:extLst>
          </p:cNvPr>
          <p:cNvSpPr txBox="1"/>
          <p:nvPr/>
        </p:nvSpPr>
        <p:spPr>
          <a:xfrm>
            <a:off x="9794491" y="3445932"/>
            <a:ext cx="1371598" cy="369332"/>
          </a:xfrm>
          <a:prstGeom prst="rect">
            <a:avLst/>
          </a:prstGeom>
          <a:noFill/>
        </p:spPr>
        <p:txBody>
          <a:bodyPr wrap="square" rtlCol="0">
            <a:spAutoFit/>
          </a:bodyPr>
          <a:lstStyle/>
          <a:p>
            <a:r>
              <a:rPr kumimoji="1" lang="zh-CN" altLang="en-US" dirty="0"/>
              <a:t>自下而上</a:t>
            </a:r>
          </a:p>
        </p:txBody>
      </p:sp>
      <p:sp>
        <p:nvSpPr>
          <p:cNvPr id="17" name="太阳 16">
            <a:extLst>
              <a:ext uri="{FF2B5EF4-FFF2-40B4-BE49-F238E27FC236}">
                <a16:creationId xmlns:a16="http://schemas.microsoft.com/office/drawing/2014/main" id="{341B1532-CDB3-72A8-0DE7-AB5A76FECC0C}"/>
              </a:ext>
            </a:extLst>
          </p:cNvPr>
          <p:cNvSpPr/>
          <p:nvPr/>
        </p:nvSpPr>
        <p:spPr>
          <a:xfrm>
            <a:off x="4824556" y="0"/>
            <a:ext cx="2895600" cy="2929466"/>
          </a:xfrm>
          <a:prstGeom prst="su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符号</a:t>
            </a:r>
            <a:endParaRPr kumimoji="1" lang="en-US" altLang="zh-CN" dirty="0"/>
          </a:p>
          <a:p>
            <a:pPr algn="ctr"/>
            <a:r>
              <a:rPr kumimoji="1" lang="zh-CN" altLang="en-US" dirty="0"/>
              <a:t>学派</a:t>
            </a:r>
          </a:p>
        </p:txBody>
      </p:sp>
      <p:sp>
        <p:nvSpPr>
          <p:cNvPr id="18" name="太阳 17">
            <a:extLst>
              <a:ext uri="{FF2B5EF4-FFF2-40B4-BE49-F238E27FC236}">
                <a16:creationId xmlns:a16="http://schemas.microsoft.com/office/drawing/2014/main" id="{655A36BB-F086-1A41-D1F9-EAC5AD965496}"/>
              </a:ext>
            </a:extLst>
          </p:cNvPr>
          <p:cNvSpPr/>
          <p:nvPr/>
        </p:nvSpPr>
        <p:spPr>
          <a:xfrm>
            <a:off x="2868759" y="3285065"/>
            <a:ext cx="2895600" cy="2929466"/>
          </a:xfrm>
          <a:prstGeom prst="su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行为</a:t>
            </a:r>
            <a:endParaRPr kumimoji="1" lang="en-US" altLang="zh-CN" dirty="0"/>
          </a:p>
          <a:p>
            <a:pPr algn="ctr"/>
            <a:r>
              <a:rPr kumimoji="1" lang="zh-CN" altLang="en-US" dirty="0"/>
              <a:t>学派</a:t>
            </a:r>
          </a:p>
        </p:txBody>
      </p:sp>
      <p:sp>
        <p:nvSpPr>
          <p:cNvPr id="19" name="太阳 18">
            <a:extLst>
              <a:ext uri="{FF2B5EF4-FFF2-40B4-BE49-F238E27FC236}">
                <a16:creationId xmlns:a16="http://schemas.microsoft.com/office/drawing/2014/main" id="{6B1AD932-11A6-C3D4-3E77-2243311705A9}"/>
              </a:ext>
            </a:extLst>
          </p:cNvPr>
          <p:cNvSpPr/>
          <p:nvPr/>
        </p:nvSpPr>
        <p:spPr>
          <a:xfrm>
            <a:off x="6551758" y="3285065"/>
            <a:ext cx="2895600" cy="2929466"/>
          </a:xfrm>
          <a:prstGeom prst="su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连接</a:t>
            </a:r>
            <a:endParaRPr kumimoji="1" lang="en-US" altLang="zh-CN" dirty="0"/>
          </a:p>
          <a:p>
            <a:pPr algn="ctr"/>
            <a:r>
              <a:rPr kumimoji="1" lang="zh-CN" altLang="en-US" dirty="0"/>
              <a:t>学派</a:t>
            </a:r>
          </a:p>
        </p:txBody>
      </p:sp>
    </p:spTree>
    <p:extLst>
      <p:ext uri="{BB962C8B-B14F-4D97-AF65-F5344CB8AC3E}">
        <p14:creationId xmlns:p14="http://schemas.microsoft.com/office/powerpoint/2010/main" val="1401207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Behavioral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School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内容占位符 4">
            <a:extLst>
              <a:ext uri="{FF2B5EF4-FFF2-40B4-BE49-F238E27FC236}">
                <a16:creationId xmlns:a16="http://schemas.microsoft.com/office/drawing/2014/main" id="{62E65F3A-2DD1-AEDD-5A74-672B978750CB}"/>
              </a:ext>
            </a:extLst>
          </p:cNvPr>
          <p:cNvSpPr txBox="1">
            <a:spLocks/>
          </p:cNvSpPr>
          <p:nvPr/>
        </p:nvSpPr>
        <p:spPr>
          <a:xfrm>
            <a:off x="4395552" y="4467826"/>
            <a:ext cx="7329602" cy="2005280"/>
          </a:xfrm>
          <a:prstGeom prst="rect">
            <a:avLst/>
          </a:prstGeom>
        </p:spPr>
        <p:txBody>
          <a:bodyPr>
            <a:noAutofit/>
          </a:bodyPr>
          <a:lstStyle>
            <a:lvl1pPr marL="365125" indent="-255588" eaLnBrk="0" hangingPunct="0">
              <a:defRPr>
                <a:solidFill>
                  <a:schemeClr val="tx1"/>
                </a:solidFill>
                <a:latin typeface="Arial" charset="0"/>
                <a:ea typeface="宋体" charset="0"/>
              </a:defRPr>
            </a:lvl1pPr>
            <a:lvl2pPr marL="657225" indent="-246063"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nSpc>
                <a:spcPct val="150000"/>
              </a:lnSpc>
              <a:buClr>
                <a:srgbClr val="E66C7D"/>
              </a:buClr>
              <a:buSzPct val="80000"/>
              <a:buFont typeface="Georgia" charset="0"/>
              <a:buChar char="•"/>
            </a:pPr>
            <a:r>
              <a:rPr lang="zh-CN" altLang="en-US" sz="1600" dirty="0"/>
              <a:t>人们通常会假设机器人内置了一系列的逻辑表达，但是假如根本不存在这样的逻辑表达，情况又会怎样呢？我曾经观察过昆虫的行为</a:t>
            </a:r>
            <a:r>
              <a:rPr lang="en-US" altLang="zh-CN" sz="1600" dirty="0"/>
              <a:t>……</a:t>
            </a:r>
            <a:r>
              <a:rPr lang="zh-CN" altLang="en-US" sz="1600" dirty="0"/>
              <a:t>它们真能把周围的世界渲染成三维吗？或者说，在它们仅有五万个神经元的小脑袋里，真的有一个计算机绘图模型吗？这是那些神经元的作用吗？</a:t>
            </a:r>
            <a:endParaRPr lang="zh-CN" altLang="en-US" sz="1400" dirty="0">
              <a:latin typeface="Corbel" charset="0"/>
              <a:ea typeface="华文楷体" charset="-122"/>
            </a:endParaRPr>
          </a:p>
        </p:txBody>
      </p:sp>
      <p:pic>
        <p:nvPicPr>
          <p:cNvPr id="3" name="Picture 2" descr="photo of Rodney Brooks">
            <a:extLst>
              <a:ext uri="{FF2B5EF4-FFF2-40B4-BE49-F238E27FC236}">
                <a16:creationId xmlns:a16="http://schemas.microsoft.com/office/drawing/2014/main" id="{298A81D8-91A8-A829-4477-389A3DA68036}"/>
              </a:ext>
            </a:extLst>
          </p:cNvPr>
          <p:cNvPicPr>
            <a:picLocks noGrp="1" noChangeAspect="1" noChangeArrowheads="1"/>
          </p:cNvPicPr>
          <p:nvPr>
            <p:ph idx="1"/>
          </p:nvPr>
        </p:nvPicPr>
        <p:blipFill>
          <a:blip r:embed="rId4" cstate="email">
            <a:extLst>
              <a:ext uri="{28A0092B-C50C-407E-A947-70E740481C1C}">
                <a14:useLocalDpi xmlns:a14="http://schemas.microsoft.com/office/drawing/2010/main"/>
              </a:ext>
            </a:extLst>
          </a:blip>
          <a:srcRect/>
          <a:stretch>
            <a:fillRect/>
          </a:stretch>
        </p:blipFill>
        <p:spPr bwMode="auto">
          <a:xfrm>
            <a:off x="5258732" y="1557835"/>
            <a:ext cx="1983941" cy="2346524"/>
          </a:xfrm>
          <a:prstGeom prst="rect">
            <a:avLst/>
          </a:prstGeom>
          <a:noFill/>
        </p:spPr>
      </p:pic>
      <p:sp>
        <p:nvSpPr>
          <p:cNvPr id="9" name="TextBox 7">
            <a:extLst>
              <a:ext uri="{FF2B5EF4-FFF2-40B4-BE49-F238E27FC236}">
                <a16:creationId xmlns:a16="http://schemas.microsoft.com/office/drawing/2014/main" id="{F226A7FD-4455-E13B-4BD2-B9C9EF98A3E3}"/>
              </a:ext>
            </a:extLst>
          </p:cNvPr>
          <p:cNvSpPr txBox="1"/>
          <p:nvPr/>
        </p:nvSpPr>
        <p:spPr>
          <a:xfrm>
            <a:off x="5129552" y="4005056"/>
            <a:ext cx="3261363" cy="369332"/>
          </a:xfrm>
          <a:prstGeom prst="rect">
            <a:avLst/>
          </a:prstGeom>
          <a:noFill/>
        </p:spPr>
        <p:txBody>
          <a:bodyPr wrap="square" rtlCol="0">
            <a:spAutoFit/>
          </a:bodyPr>
          <a:lstStyle/>
          <a:p>
            <a:r>
              <a:rPr lang="en-US" altLang="zh-CN" dirty="0" err="1"/>
              <a:t>Brodney</a:t>
            </a:r>
            <a:r>
              <a:rPr lang="en-US" altLang="zh-CN" dirty="0"/>
              <a:t> Brooks</a:t>
            </a:r>
            <a:r>
              <a:rPr lang="zh-CN" altLang="en-US" dirty="0"/>
              <a:t> </a:t>
            </a:r>
            <a:r>
              <a:rPr lang="en-US" altLang="zh-CN" dirty="0"/>
              <a:t>1954-</a:t>
            </a:r>
            <a:endParaRPr lang="zh-CN" altLang="en-US" dirty="0"/>
          </a:p>
        </p:txBody>
      </p:sp>
      <p:pic>
        <p:nvPicPr>
          <p:cNvPr id="11" name="图片 10">
            <a:extLst>
              <a:ext uri="{FF2B5EF4-FFF2-40B4-BE49-F238E27FC236}">
                <a16:creationId xmlns:a16="http://schemas.microsoft.com/office/drawing/2014/main" id="{26091B01-8691-5BA3-ADA3-3357F400D097}"/>
              </a:ext>
            </a:extLst>
          </p:cNvPr>
          <p:cNvPicPr>
            <a:picLocks noChangeAspect="1"/>
          </p:cNvPicPr>
          <p:nvPr/>
        </p:nvPicPr>
        <p:blipFill>
          <a:blip r:embed="rId5"/>
          <a:stretch>
            <a:fillRect/>
          </a:stretch>
        </p:blipFill>
        <p:spPr>
          <a:xfrm>
            <a:off x="990562" y="1361300"/>
            <a:ext cx="2768600" cy="2146300"/>
          </a:xfrm>
          <a:prstGeom prst="rect">
            <a:avLst/>
          </a:prstGeom>
        </p:spPr>
      </p:pic>
      <p:pic>
        <p:nvPicPr>
          <p:cNvPr id="14" name="图片 13">
            <a:extLst>
              <a:ext uri="{FF2B5EF4-FFF2-40B4-BE49-F238E27FC236}">
                <a16:creationId xmlns:a16="http://schemas.microsoft.com/office/drawing/2014/main" id="{1EFB3971-5ED1-B630-780B-B6245D935EC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34706" y="4097225"/>
            <a:ext cx="2983198" cy="2005280"/>
          </a:xfrm>
          <a:prstGeom prst="rect">
            <a:avLst/>
          </a:prstGeom>
        </p:spPr>
      </p:pic>
      <p:pic>
        <p:nvPicPr>
          <p:cNvPr id="15" name="图片 14">
            <a:extLst>
              <a:ext uri="{FF2B5EF4-FFF2-40B4-BE49-F238E27FC236}">
                <a16:creationId xmlns:a16="http://schemas.microsoft.com/office/drawing/2014/main" id="{1FC06BDE-E9B7-4D4E-060C-7A9FA7E35AC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60353" y="1405238"/>
            <a:ext cx="2427791" cy="2362446"/>
          </a:xfrm>
          <a:prstGeom prst="rect">
            <a:avLst/>
          </a:prstGeom>
        </p:spPr>
      </p:pic>
      <p:sp>
        <p:nvSpPr>
          <p:cNvPr id="16" name="文本框 15">
            <a:extLst>
              <a:ext uri="{FF2B5EF4-FFF2-40B4-BE49-F238E27FC236}">
                <a16:creationId xmlns:a16="http://schemas.microsoft.com/office/drawing/2014/main" id="{A2679D31-BC17-3756-9FEC-F1C3A1852CE9}"/>
              </a:ext>
            </a:extLst>
          </p:cNvPr>
          <p:cNvSpPr txBox="1"/>
          <p:nvPr/>
        </p:nvSpPr>
        <p:spPr>
          <a:xfrm>
            <a:off x="8715288" y="3845276"/>
            <a:ext cx="1981200" cy="369332"/>
          </a:xfrm>
          <a:prstGeom prst="rect">
            <a:avLst/>
          </a:prstGeom>
          <a:noFill/>
        </p:spPr>
        <p:txBody>
          <a:bodyPr wrap="square" rtlCol="0">
            <a:spAutoFit/>
          </a:bodyPr>
          <a:lstStyle/>
          <a:p>
            <a:r>
              <a:rPr kumimoji="1" lang="zh-CN" altLang="en-US"/>
              <a:t>大象不玩象棋</a:t>
            </a:r>
          </a:p>
        </p:txBody>
      </p:sp>
    </p:spTree>
    <p:extLst>
      <p:ext uri="{BB962C8B-B14F-4D97-AF65-F5344CB8AC3E}">
        <p14:creationId xmlns:p14="http://schemas.microsoft.com/office/powerpoint/2010/main" val="2528373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Emergent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Intelligence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6" name="Picture 1" descr="480x319_116f057a183">
            <a:extLst>
              <a:ext uri="{FF2B5EF4-FFF2-40B4-BE49-F238E27FC236}">
                <a16:creationId xmlns:a16="http://schemas.microsoft.com/office/drawing/2014/main" id="{211B0F1F-5EC9-6780-C4CE-8046EC4F74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4039" y="1778331"/>
            <a:ext cx="4551363"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2">
            <a:extLst>
              <a:ext uri="{FF2B5EF4-FFF2-40B4-BE49-F238E27FC236}">
                <a16:creationId xmlns:a16="http://schemas.microsoft.com/office/drawing/2014/main" id="{91045F5B-46BF-0E74-341A-9742D9C8011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a:xfrm>
            <a:off x="6198124" y="1778331"/>
            <a:ext cx="4835294" cy="3627181"/>
          </a:xfrm>
          <a:prstGeom prst="rect">
            <a:avLst/>
          </a:prstGeom>
          <a:noFill/>
        </p:spPr>
      </p:pic>
      <p:sp>
        <p:nvSpPr>
          <p:cNvPr id="18" name="文本框 17">
            <a:extLst>
              <a:ext uri="{FF2B5EF4-FFF2-40B4-BE49-F238E27FC236}">
                <a16:creationId xmlns:a16="http://schemas.microsoft.com/office/drawing/2014/main" id="{757BA024-D150-A2AB-E694-E9180751659F}"/>
              </a:ext>
            </a:extLst>
          </p:cNvPr>
          <p:cNvSpPr txBox="1"/>
          <p:nvPr/>
        </p:nvSpPr>
        <p:spPr>
          <a:xfrm>
            <a:off x="7172984" y="6382523"/>
            <a:ext cx="2855741" cy="369332"/>
          </a:xfrm>
          <a:prstGeom prst="rect">
            <a:avLst/>
          </a:prstGeom>
          <a:noFill/>
        </p:spPr>
        <p:txBody>
          <a:bodyPr wrap="square" rtlCol="0">
            <a:spAutoFit/>
          </a:bodyPr>
          <a:lstStyle/>
          <a:p>
            <a:r>
              <a:rPr kumimoji="1" lang="zh-CN" altLang="en-US" dirty="0"/>
              <a:t>最短觅</a:t>
            </a:r>
            <a:r>
              <a:rPr kumimoji="1" lang="zh-CN" altLang="en-US"/>
              <a:t>食路径的寻找</a:t>
            </a:r>
          </a:p>
        </p:txBody>
      </p:sp>
    </p:spTree>
    <p:extLst>
      <p:ext uri="{BB962C8B-B14F-4D97-AF65-F5344CB8AC3E}">
        <p14:creationId xmlns:p14="http://schemas.microsoft.com/office/powerpoint/2010/main" val="2554172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Artificial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Evolution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757BA024-D150-A2AB-E694-E9180751659F}"/>
              </a:ext>
            </a:extLst>
          </p:cNvPr>
          <p:cNvSpPr txBox="1"/>
          <p:nvPr/>
        </p:nvSpPr>
        <p:spPr>
          <a:xfrm>
            <a:off x="7172984" y="6382523"/>
            <a:ext cx="2855741" cy="369332"/>
          </a:xfrm>
          <a:prstGeom prst="rect">
            <a:avLst/>
          </a:prstGeom>
          <a:noFill/>
        </p:spPr>
        <p:txBody>
          <a:bodyPr wrap="square" rtlCol="0">
            <a:spAutoFit/>
          </a:bodyPr>
          <a:lstStyle/>
          <a:p>
            <a:r>
              <a:rPr kumimoji="1" lang="zh-CN" altLang="en-US" dirty="0"/>
              <a:t>最短觅</a:t>
            </a:r>
            <a:r>
              <a:rPr kumimoji="1" lang="zh-CN" altLang="en-US"/>
              <a:t>食路径的寻找</a:t>
            </a:r>
          </a:p>
        </p:txBody>
      </p:sp>
      <p:pic>
        <p:nvPicPr>
          <p:cNvPr id="2" name="Picture 2" descr="http://www.lsa.umich.edu/psych/images/people/jholland.jpg">
            <a:extLst>
              <a:ext uri="{FF2B5EF4-FFF2-40B4-BE49-F238E27FC236}">
                <a16:creationId xmlns:a16="http://schemas.microsoft.com/office/drawing/2014/main" id="{4D387EBC-F569-D927-4A55-484A3D6900A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92164" y="2011078"/>
            <a:ext cx="2970416" cy="2786082"/>
          </a:xfrm>
          <a:prstGeom prst="rect">
            <a:avLst/>
          </a:prstGeom>
          <a:noFill/>
          <a:ln w="9525">
            <a:noFill/>
            <a:miter lim="800000"/>
            <a:headEnd/>
            <a:tailEnd/>
          </a:ln>
        </p:spPr>
      </p:pic>
      <p:sp>
        <p:nvSpPr>
          <p:cNvPr id="3" name="TextBox 4">
            <a:extLst>
              <a:ext uri="{FF2B5EF4-FFF2-40B4-BE49-F238E27FC236}">
                <a16:creationId xmlns:a16="http://schemas.microsoft.com/office/drawing/2014/main" id="{A11F614F-FF78-728B-B61A-579C42D45979}"/>
              </a:ext>
            </a:extLst>
          </p:cNvPr>
          <p:cNvSpPr txBox="1"/>
          <p:nvPr/>
        </p:nvSpPr>
        <p:spPr>
          <a:xfrm>
            <a:off x="1174424" y="5090626"/>
            <a:ext cx="1402948" cy="646331"/>
          </a:xfrm>
          <a:prstGeom prst="rect">
            <a:avLst/>
          </a:prstGeom>
          <a:noFill/>
        </p:spPr>
        <p:txBody>
          <a:bodyPr wrap="none" rtlCol="0">
            <a:spAutoFit/>
          </a:bodyPr>
          <a:lstStyle/>
          <a:p>
            <a:r>
              <a:rPr lang="en-US" altLang="zh-CN" dirty="0"/>
              <a:t>John Holland</a:t>
            </a:r>
          </a:p>
          <a:p>
            <a:r>
              <a:rPr lang="en-US" altLang="zh-CN" dirty="0"/>
              <a:t>1929-2008</a:t>
            </a:r>
            <a:endParaRPr lang="zh-CN" altLang="en-US" dirty="0"/>
          </a:p>
        </p:txBody>
      </p:sp>
      <p:pic>
        <p:nvPicPr>
          <p:cNvPr id="4" name="sims_evolved_virtual_creatures_1994_512kb.mp4">
            <a:hlinkClick r:id="" action="ppaction://media"/>
            <a:extLst>
              <a:ext uri="{FF2B5EF4-FFF2-40B4-BE49-F238E27FC236}">
                <a16:creationId xmlns:a16="http://schemas.microsoft.com/office/drawing/2014/main" id="{A33B4FA9-9C7D-BF56-0AE7-79F3CA5CAA4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920485" y="1201690"/>
            <a:ext cx="6112933" cy="4584700"/>
          </a:xfrm>
          <a:prstGeom prst="rect">
            <a:avLst/>
          </a:prstGeom>
        </p:spPr>
      </p:pic>
    </p:spTree>
    <p:extLst>
      <p:ext uri="{BB962C8B-B14F-4D97-AF65-F5344CB8AC3E}">
        <p14:creationId xmlns:p14="http://schemas.microsoft.com/office/powerpoint/2010/main" val="3324077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The Connection School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757BA024-D150-A2AB-E694-E9180751659F}"/>
              </a:ext>
            </a:extLst>
          </p:cNvPr>
          <p:cNvSpPr txBox="1"/>
          <p:nvPr/>
        </p:nvSpPr>
        <p:spPr>
          <a:xfrm>
            <a:off x="7172984" y="6382523"/>
            <a:ext cx="2855741" cy="369332"/>
          </a:xfrm>
          <a:prstGeom prst="rect">
            <a:avLst/>
          </a:prstGeom>
          <a:noFill/>
        </p:spPr>
        <p:txBody>
          <a:bodyPr wrap="square" rtlCol="0">
            <a:spAutoFit/>
          </a:bodyPr>
          <a:lstStyle/>
          <a:p>
            <a:r>
              <a:rPr kumimoji="1" lang="zh-CN" altLang="en-US" dirty="0"/>
              <a:t>最短觅</a:t>
            </a:r>
            <a:r>
              <a:rPr kumimoji="1" lang="zh-CN" altLang="en-US"/>
              <a:t>食路径的寻找</a:t>
            </a:r>
          </a:p>
        </p:txBody>
      </p:sp>
      <p:pic>
        <p:nvPicPr>
          <p:cNvPr id="5" name="内容占位符 3">
            <a:extLst>
              <a:ext uri="{FF2B5EF4-FFF2-40B4-BE49-F238E27FC236}">
                <a16:creationId xmlns:a16="http://schemas.microsoft.com/office/drawing/2014/main" id="{23E26206-3AE4-D771-0265-77E14F542C41}"/>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473988" y="944936"/>
            <a:ext cx="10892352" cy="4931815"/>
          </a:xfrm>
          <a:prstGeom prst="rect">
            <a:avLst/>
          </a:prstGeom>
        </p:spPr>
      </p:pic>
    </p:spTree>
    <p:extLst>
      <p:ext uri="{BB962C8B-B14F-4D97-AF65-F5344CB8AC3E}">
        <p14:creationId xmlns:p14="http://schemas.microsoft.com/office/powerpoint/2010/main" val="1644087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29113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Geoffrey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Hinton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757BA024-D150-A2AB-E694-E9180751659F}"/>
              </a:ext>
            </a:extLst>
          </p:cNvPr>
          <p:cNvSpPr txBox="1"/>
          <p:nvPr/>
        </p:nvSpPr>
        <p:spPr>
          <a:xfrm>
            <a:off x="7172984" y="6382523"/>
            <a:ext cx="2855741" cy="369332"/>
          </a:xfrm>
          <a:prstGeom prst="rect">
            <a:avLst/>
          </a:prstGeom>
          <a:noFill/>
        </p:spPr>
        <p:txBody>
          <a:bodyPr wrap="square" rtlCol="0">
            <a:spAutoFit/>
          </a:bodyPr>
          <a:lstStyle/>
          <a:p>
            <a:r>
              <a:rPr kumimoji="1" lang="zh-CN" altLang="en-US" dirty="0"/>
              <a:t>最短觅</a:t>
            </a:r>
            <a:r>
              <a:rPr kumimoji="1" lang="zh-CN" altLang="en-US"/>
              <a:t>食路径的寻找</a:t>
            </a:r>
          </a:p>
        </p:txBody>
      </p:sp>
      <p:graphicFrame>
        <p:nvGraphicFramePr>
          <p:cNvPr id="22" name="内容占位符 2">
            <a:extLst>
              <a:ext uri="{FF2B5EF4-FFF2-40B4-BE49-F238E27FC236}">
                <a16:creationId xmlns:a16="http://schemas.microsoft.com/office/drawing/2014/main" id="{390368BB-80DA-6EEF-C2C3-C32D3D6B8088}"/>
              </a:ext>
            </a:extLst>
          </p:cNvPr>
          <p:cNvGraphicFramePr>
            <a:graphicFrameLocks noGrp="1"/>
          </p:cNvGraphicFramePr>
          <p:nvPr>
            <p:ph idx="1"/>
            <p:extLst>
              <p:ext uri="{D42A27DB-BD31-4B8C-83A1-F6EECF244321}">
                <p14:modId xmlns:p14="http://schemas.microsoft.com/office/powerpoint/2010/main" val="302048824"/>
              </p:ext>
            </p:extLst>
          </p:nvPr>
        </p:nvGraphicFramePr>
        <p:xfrm>
          <a:off x="3879669" y="1307062"/>
          <a:ext cx="7850777" cy="41270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图片 5">
            <a:extLst>
              <a:ext uri="{FF2B5EF4-FFF2-40B4-BE49-F238E27FC236}">
                <a16:creationId xmlns:a16="http://schemas.microsoft.com/office/drawing/2014/main" id="{0FB54C3F-BDE2-DD04-8037-BACA7096734E}"/>
              </a:ext>
            </a:extLst>
          </p:cNvPr>
          <p:cNvPicPr>
            <a:picLocks noChangeAspect="1"/>
          </p:cNvPicPr>
          <p:nvPr/>
        </p:nvPicPr>
        <p:blipFill>
          <a:blip r:embed="rId9"/>
          <a:stretch>
            <a:fillRect/>
          </a:stretch>
        </p:blipFill>
        <p:spPr>
          <a:xfrm>
            <a:off x="1025911" y="1814398"/>
            <a:ext cx="2174760" cy="2906182"/>
          </a:xfrm>
          <a:prstGeom prst="rect">
            <a:avLst/>
          </a:prstGeom>
        </p:spPr>
      </p:pic>
      <p:sp>
        <p:nvSpPr>
          <p:cNvPr id="9" name="矩形 8">
            <a:extLst>
              <a:ext uri="{FF2B5EF4-FFF2-40B4-BE49-F238E27FC236}">
                <a16:creationId xmlns:a16="http://schemas.microsoft.com/office/drawing/2014/main" id="{9C047556-474F-F062-305F-30458581DD7C}"/>
              </a:ext>
            </a:extLst>
          </p:cNvPr>
          <p:cNvSpPr/>
          <p:nvPr/>
        </p:nvSpPr>
        <p:spPr>
          <a:xfrm>
            <a:off x="1025911" y="5000597"/>
            <a:ext cx="2201333" cy="646331"/>
          </a:xfrm>
          <a:prstGeom prst="rect">
            <a:avLst/>
          </a:prstGeom>
        </p:spPr>
        <p:txBody>
          <a:bodyPr wrap="square">
            <a:spAutoFit/>
          </a:bodyPr>
          <a:lstStyle/>
          <a:p>
            <a:r>
              <a:rPr lang="is-IS" altLang="zh-CN" dirty="0">
                <a:solidFill>
                  <a:srgbClr val="666666"/>
                </a:solidFill>
                <a:latin typeface="Verdana" charset="0"/>
              </a:rPr>
              <a:t>Geoffrey Hinton</a:t>
            </a:r>
            <a:br>
              <a:rPr lang="is-IS" altLang="zh-CN" dirty="0">
                <a:solidFill>
                  <a:srgbClr val="666666"/>
                </a:solidFill>
                <a:latin typeface="Verdana" charset="0"/>
              </a:rPr>
            </a:br>
            <a:r>
              <a:rPr lang="zh-CN" altLang="is-IS" dirty="0">
                <a:solidFill>
                  <a:srgbClr val="666666"/>
                </a:solidFill>
                <a:latin typeface="Verdana" charset="0"/>
              </a:rPr>
              <a:t>（</a:t>
            </a:r>
            <a:r>
              <a:rPr lang="is-IS" altLang="zh-CN" dirty="0">
                <a:solidFill>
                  <a:srgbClr val="666666"/>
                </a:solidFill>
                <a:latin typeface="Verdana" charset="0"/>
              </a:rPr>
              <a:t>1947—</a:t>
            </a:r>
            <a:r>
              <a:rPr lang="zh-CN" altLang="is-IS" dirty="0">
                <a:solidFill>
                  <a:srgbClr val="666666"/>
                </a:solidFill>
                <a:latin typeface="Verdana" charset="0"/>
              </a:rPr>
              <a:t>　）</a:t>
            </a:r>
            <a:endParaRPr lang="zh-CN" altLang="en-US" dirty="0"/>
          </a:p>
        </p:txBody>
      </p:sp>
    </p:spTree>
    <p:extLst>
      <p:ext uri="{BB962C8B-B14F-4D97-AF65-F5344CB8AC3E}">
        <p14:creationId xmlns:p14="http://schemas.microsoft.com/office/powerpoint/2010/main" val="1638055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4">
            <a:extLst>
              <a:ext uri="{FF2B5EF4-FFF2-40B4-BE49-F238E27FC236}">
                <a16:creationId xmlns:a16="http://schemas.microsoft.com/office/drawing/2014/main" id="{4E3DC502-8EFA-E383-1B70-703FE951079F}"/>
              </a:ext>
            </a:extLst>
          </p:cNvPr>
          <p:cNvSpPr>
            <a:spLocks noGrp="1"/>
          </p:cNvSpPr>
          <p:nvPr>
            <p:ph idx="1"/>
          </p:nvPr>
        </p:nvSpPr>
        <p:spPr>
          <a:xfrm>
            <a:off x="1025912" y="1552427"/>
            <a:ext cx="2657299" cy="3593591"/>
          </a:xfrm>
        </p:spPr>
        <p:txBody>
          <a:bodyPr/>
          <a:lstStyle/>
          <a:p>
            <a:r>
              <a:rPr kumimoji="1" lang="en-US" altLang="zh-CN" dirty="0"/>
              <a:t>AI</a:t>
            </a:r>
            <a:r>
              <a:rPr kumimoji="1" lang="zh-CN" altLang="en-US" dirty="0"/>
              <a:t>现状</a:t>
            </a:r>
            <a:endParaRPr kumimoji="1" lang="en-US" altLang="zh-CN" dirty="0"/>
          </a:p>
          <a:p>
            <a:r>
              <a:rPr kumimoji="1" lang="zh-CN" altLang="en-US" dirty="0">
                <a:solidFill>
                  <a:schemeClr val="tx1"/>
                </a:solidFill>
              </a:rPr>
              <a:t>革命前夜</a:t>
            </a:r>
            <a:endParaRPr kumimoji="1" lang="en-US" altLang="zh-CN" dirty="0">
              <a:solidFill>
                <a:schemeClr val="tx1"/>
              </a:solidFill>
            </a:endParaRPr>
          </a:p>
          <a:p>
            <a:r>
              <a:rPr kumimoji="1" lang="en-US" altLang="zh-CN" dirty="0">
                <a:solidFill>
                  <a:schemeClr val="tx1"/>
                </a:solidFill>
              </a:rPr>
              <a:t>AI</a:t>
            </a:r>
            <a:r>
              <a:rPr kumimoji="1" lang="zh-CN" altLang="en-US" dirty="0">
                <a:solidFill>
                  <a:schemeClr val="tx1"/>
                </a:solidFill>
              </a:rPr>
              <a:t>诞生</a:t>
            </a:r>
            <a:endParaRPr kumimoji="1" lang="en-US" altLang="zh-CN" dirty="0">
              <a:solidFill>
                <a:schemeClr val="tx1"/>
              </a:solidFill>
            </a:endParaRPr>
          </a:p>
          <a:p>
            <a:r>
              <a:rPr kumimoji="1" lang="zh-CN" altLang="en-US" dirty="0">
                <a:solidFill>
                  <a:schemeClr val="tx1"/>
                </a:solidFill>
              </a:rPr>
              <a:t>落入低谷</a:t>
            </a:r>
            <a:endParaRPr kumimoji="1" lang="en-US" altLang="zh-CN" dirty="0">
              <a:solidFill>
                <a:schemeClr val="tx1"/>
              </a:solidFill>
            </a:endParaRPr>
          </a:p>
          <a:p>
            <a:r>
              <a:rPr kumimoji="1" lang="zh-CN" altLang="en-US" dirty="0">
                <a:solidFill>
                  <a:schemeClr val="tx1"/>
                </a:solidFill>
              </a:rPr>
              <a:t>三足鼎立</a:t>
            </a:r>
            <a:endParaRPr kumimoji="1" lang="en-US" altLang="zh-CN" dirty="0">
              <a:solidFill>
                <a:schemeClr val="tx1"/>
              </a:solidFill>
            </a:endParaRPr>
          </a:p>
          <a:p>
            <a:r>
              <a:rPr kumimoji="1" lang="zh-CN" altLang="en-US" dirty="0">
                <a:solidFill>
                  <a:srgbClr val="FF0000"/>
                </a:solidFill>
              </a:rPr>
              <a:t>群龙无首</a:t>
            </a:r>
            <a:endParaRPr kumimoji="1" lang="en-US" altLang="zh-CN" dirty="0">
              <a:solidFill>
                <a:srgbClr val="FF0000"/>
              </a:solidFill>
            </a:endParaRPr>
          </a:p>
          <a:p>
            <a:r>
              <a:rPr kumimoji="1" lang="zh-CN" altLang="en-US" dirty="0"/>
              <a:t>新的突破</a:t>
            </a:r>
            <a:endParaRPr kumimoji="1" lang="en-US" altLang="zh-CN" dirty="0"/>
          </a:p>
          <a:p>
            <a:r>
              <a:rPr kumimoji="1" lang="zh-CN" altLang="en-US" dirty="0"/>
              <a:t>智能爆发</a:t>
            </a:r>
          </a:p>
        </p:txBody>
      </p:sp>
      <p:cxnSp>
        <p:nvCxnSpPr>
          <p:cNvPr id="5" name="直线箭头连接符 4">
            <a:extLst>
              <a:ext uri="{FF2B5EF4-FFF2-40B4-BE49-F238E27FC236}">
                <a16:creationId xmlns:a16="http://schemas.microsoft.com/office/drawing/2014/main" id="{47E4C14D-DA30-FCA9-43D3-538EBB33F687}"/>
              </a:ext>
            </a:extLst>
          </p:cNvPr>
          <p:cNvCxnSpPr/>
          <p:nvPr/>
        </p:nvCxnSpPr>
        <p:spPr>
          <a:xfrm flipV="1">
            <a:off x="3464270" y="4793466"/>
            <a:ext cx="6612204" cy="56593"/>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169E082-291C-C440-2485-B2CAFF4B2422}"/>
              </a:ext>
            </a:extLst>
          </p:cNvPr>
          <p:cNvCxnSpPr/>
          <p:nvPr/>
        </p:nvCxnSpPr>
        <p:spPr>
          <a:xfrm flipH="1" flipV="1">
            <a:off x="3683211" y="1140943"/>
            <a:ext cx="25759" cy="4082605"/>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86DEBDA-91BE-F280-140F-93ABB971FB59}"/>
              </a:ext>
            </a:extLst>
          </p:cNvPr>
          <p:cNvSpPr txBox="1"/>
          <p:nvPr/>
        </p:nvSpPr>
        <p:spPr>
          <a:xfrm>
            <a:off x="3464270" y="5223548"/>
            <a:ext cx="796714" cy="369332"/>
          </a:xfrm>
          <a:prstGeom prst="rect">
            <a:avLst/>
          </a:prstGeom>
          <a:noFill/>
        </p:spPr>
        <p:txBody>
          <a:bodyPr wrap="square" rtlCol="0">
            <a:spAutoFit/>
          </a:bodyPr>
          <a:lstStyle/>
          <a:p>
            <a:r>
              <a:rPr kumimoji="1" lang="en-US" altLang="zh-CN"/>
              <a:t>1956</a:t>
            </a:r>
            <a:endParaRPr kumimoji="1" lang="zh-CN" altLang="en-US" dirty="0"/>
          </a:p>
        </p:txBody>
      </p:sp>
      <p:sp>
        <p:nvSpPr>
          <p:cNvPr id="11" name="文本框 10">
            <a:extLst>
              <a:ext uri="{FF2B5EF4-FFF2-40B4-BE49-F238E27FC236}">
                <a16:creationId xmlns:a16="http://schemas.microsoft.com/office/drawing/2014/main" id="{CB00D99E-09C7-9131-84EA-3CCDF2B5D91E}"/>
              </a:ext>
            </a:extLst>
          </p:cNvPr>
          <p:cNvSpPr txBox="1"/>
          <p:nvPr/>
        </p:nvSpPr>
        <p:spPr>
          <a:xfrm>
            <a:off x="4690316" y="5223548"/>
            <a:ext cx="1162985" cy="369332"/>
          </a:xfrm>
          <a:prstGeom prst="rect">
            <a:avLst/>
          </a:prstGeom>
          <a:noFill/>
        </p:spPr>
        <p:txBody>
          <a:bodyPr wrap="square" rtlCol="0">
            <a:spAutoFit/>
          </a:bodyPr>
          <a:lstStyle/>
          <a:p>
            <a:r>
              <a:rPr kumimoji="1" lang="en-US" altLang="zh-CN"/>
              <a:t>1960</a:t>
            </a:r>
            <a:endParaRPr kumimoji="1" lang="zh-CN" altLang="en-US" dirty="0"/>
          </a:p>
        </p:txBody>
      </p:sp>
      <p:sp>
        <p:nvSpPr>
          <p:cNvPr id="14" name="文本框 13">
            <a:extLst>
              <a:ext uri="{FF2B5EF4-FFF2-40B4-BE49-F238E27FC236}">
                <a16:creationId xmlns:a16="http://schemas.microsoft.com/office/drawing/2014/main" id="{F05CD442-C26D-2DBA-6BA2-DEEF300B560D}"/>
              </a:ext>
            </a:extLst>
          </p:cNvPr>
          <p:cNvSpPr txBox="1"/>
          <p:nvPr/>
        </p:nvSpPr>
        <p:spPr>
          <a:xfrm>
            <a:off x="7868477" y="5226504"/>
            <a:ext cx="796714" cy="369332"/>
          </a:xfrm>
          <a:prstGeom prst="rect">
            <a:avLst/>
          </a:prstGeom>
          <a:noFill/>
        </p:spPr>
        <p:txBody>
          <a:bodyPr wrap="square" rtlCol="0">
            <a:spAutoFit/>
          </a:bodyPr>
          <a:lstStyle/>
          <a:p>
            <a:r>
              <a:rPr kumimoji="1" lang="en-US" altLang="zh-CN"/>
              <a:t>2000</a:t>
            </a:r>
            <a:endParaRPr kumimoji="1" lang="zh-CN" altLang="en-US" dirty="0"/>
          </a:p>
        </p:txBody>
      </p:sp>
      <p:sp>
        <p:nvSpPr>
          <p:cNvPr id="15" name="文本框 14">
            <a:extLst>
              <a:ext uri="{FF2B5EF4-FFF2-40B4-BE49-F238E27FC236}">
                <a16:creationId xmlns:a16="http://schemas.microsoft.com/office/drawing/2014/main" id="{7CE551C6-424B-F8A3-5A5D-B5326A4AB785}"/>
              </a:ext>
            </a:extLst>
          </p:cNvPr>
          <p:cNvSpPr txBox="1"/>
          <p:nvPr/>
        </p:nvSpPr>
        <p:spPr>
          <a:xfrm>
            <a:off x="8737680" y="5226504"/>
            <a:ext cx="796714" cy="369332"/>
          </a:xfrm>
          <a:prstGeom prst="rect">
            <a:avLst/>
          </a:prstGeom>
          <a:noFill/>
        </p:spPr>
        <p:txBody>
          <a:bodyPr wrap="square" rtlCol="0">
            <a:spAutoFit/>
          </a:bodyPr>
          <a:lstStyle/>
          <a:p>
            <a:r>
              <a:rPr kumimoji="1" lang="en-US" altLang="zh-CN" dirty="0"/>
              <a:t>2007</a:t>
            </a:r>
            <a:endParaRPr kumimoji="1" lang="zh-CN" altLang="en-US" dirty="0"/>
          </a:p>
        </p:txBody>
      </p:sp>
      <p:cxnSp>
        <p:nvCxnSpPr>
          <p:cNvPr id="16" name="直线连接符 15">
            <a:extLst>
              <a:ext uri="{FF2B5EF4-FFF2-40B4-BE49-F238E27FC236}">
                <a16:creationId xmlns:a16="http://schemas.microsoft.com/office/drawing/2014/main" id="{AB9E720D-8AAC-EC07-E5EB-5EC9F56B4A89}"/>
              </a:ext>
            </a:extLst>
          </p:cNvPr>
          <p:cNvCxnSpPr/>
          <p:nvPr/>
        </p:nvCxnSpPr>
        <p:spPr>
          <a:xfrm>
            <a:off x="6366269" y="2314426"/>
            <a:ext cx="42189" cy="272049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520D4CB-0D0F-81C8-5652-D40897A6C203}"/>
              </a:ext>
            </a:extLst>
          </p:cNvPr>
          <p:cNvSpPr txBox="1"/>
          <p:nvPr/>
        </p:nvSpPr>
        <p:spPr>
          <a:xfrm>
            <a:off x="4260984" y="1293935"/>
            <a:ext cx="1245476" cy="646331"/>
          </a:xfrm>
          <a:prstGeom prst="rect">
            <a:avLst/>
          </a:prstGeom>
          <a:noFill/>
        </p:spPr>
        <p:txBody>
          <a:bodyPr wrap="square" rtlCol="0">
            <a:spAutoFit/>
          </a:bodyPr>
          <a:lstStyle/>
          <a:p>
            <a:pPr algn="ctr"/>
            <a:r>
              <a:rPr kumimoji="1" lang="zh-CN" altLang="en-US"/>
              <a:t>自上而下的设计</a:t>
            </a:r>
          </a:p>
        </p:txBody>
      </p:sp>
      <p:sp>
        <p:nvSpPr>
          <p:cNvPr id="18" name="文本框 17">
            <a:extLst>
              <a:ext uri="{FF2B5EF4-FFF2-40B4-BE49-F238E27FC236}">
                <a16:creationId xmlns:a16="http://schemas.microsoft.com/office/drawing/2014/main" id="{CB2FD77D-F848-D4C4-8042-B17455FF1260}"/>
              </a:ext>
            </a:extLst>
          </p:cNvPr>
          <p:cNvSpPr txBox="1"/>
          <p:nvPr/>
        </p:nvSpPr>
        <p:spPr>
          <a:xfrm>
            <a:off x="6669333" y="1259432"/>
            <a:ext cx="1245476" cy="646331"/>
          </a:xfrm>
          <a:prstGeom prst="rect">
            <a:avLst/>
          </a:prstGeom>
          <a:noFill/>
        </p:spPr>
        <p:txBody>
          <a:bodyPr wrap="square" rtlCol="0">
            <a:spAutoFit/>
          </a:bodyPr>
          <a:lstStyle/>
          <a:p>
            <a:pPr algn="ctr"/>
            <a:r>
              <a:rPr kumimoji="1" lang="zh-CN" altLang="en-US" dirty="0"/>
              <a:t>自下而上的涌现</a:t>
            </a:r>
          </a:p>
        </p:txBody>
      </p:sp>
      <p:sp>
        <p:nvSpPr>
          <p:cNvPr id="19" name="矩形 18">
            <a:extLst>
              <a:ext uri="{FF2B5EF4-FFF2-40B4-BE49-F238E27FC236}">
                <a16:creationId xmlns:a16="http://schemas.microsoft.com/office/drawing/2014/main" id="{CE6C3EE5-6978-755D-4002-BCC539430A12}"/>
              </a:ext>
            </a:extLst>
          </p:cNvPr>
          <p:cNvSpPr/>
          <p:nvPr/>
        </p:nvSpPr>
        <p:spPr>
          <a:xfrm>
            <a:off x="6487105" y="5219789"/>
            <a:ext cx="646331" cy="369332"/>
          </a:xfrm>
          <a:prstGeom prst="rect">
            <a:avLst/>
          </a:prstGeom>
        </p:spPr>
        <p:txBody>
          <a:bodyPr wrap="none">
            <a:spAutoFit/>
          </a:bodyPr>
          <a:lstStyle/>
          <a:p>
            <a:r>
              <a:rPr kumimoji="1" lang="en-US" altLang="zh-CN"/>
              <a:t>1980</a:t>
            </a:r>
            <a:endParaRPr lang="zh-CN" altLang="en-US" dirty="0"/>
          </a:p>
        </p:txBody>
      </p:sp>
      <p:sp>
        <p:nvSpPr>
          <p:cNvPr id="20" name="任意形状 19">
            <a:extLst>
              <a:ext uri="{FF2B5EF4-FFF2-40B4-BE49-F238E27FC236}">
                <a16:creationId xmlns:a16="http://schemas.microsoft.com/office/drawing/2014/main" id="{C5C639A7-0116-FA18-8077-8B40F95B5F04}"/>
              </a:ext>
            </a:extLst>
          </p:cNvPr>
          <p:cNvSpPr/>
          <p:nvPr/>
        </p:nvSpPr>
        <p:spPr>
          <a:xfrm>
            <a:off x="3702767" y="1924959"/>
            <a:ext cx="5943600" cy="2620489"/>
          </a:xfrm>
          <a:custGeom>
            <a:avLst/>
            <a:gdLst>
              <a:gd name="connsiteX0" fmla="*/ 0 w 5943600"/>
              <a:gd name="connsiteY0" fmla="*/ 2404534 h 2620489"/>
              <a:gd name="connsiteX1" fmla="*/ 524934 w 5943600"/>
              <a:gd name="connsiteY1" fmla="*/ 423334 h 2620489"/>
              <a:gd name="connsiteX2" fmla="*/ 982134 w 5943600"/>
              <a:gd name="connsiteY2" fmla="*/ 1168400 h 2620489"/>
              <a:gd name="connsiteX3" fmla="*/ 1270000 w 5943600"/>
              <a:gd name="connsiteY3" fmla="*/ 2302934 h 2620489"/>
              <a:gd name="connsiteX4" fmla="*/ 1524000 w 5943600"/>
              <a:gd name="connsiteY4" fmla="*/ 2506134 h 2620489"/>
              <a:gd name="connsiteX5" fmla="*/ 1778000 w 5943600"/>
              <a:gd name="connsiteY5" fmla="*/ 2506134 h 2620489"/>
              <a:gd name="connsiteX6" fmla="*/ 2015067 w 5943600"/>
              <a:gd name="connsiteY6" fmla="*/ 1964267 h 2620489"/>
              <a:gd name="connsiteX7" fmla="*/ 2201334 w 5943600"/>
              <a:gd name="connsiteY7" fmla="*/ 2455334 h 2620489"/>
              <a:gd name="connsiteX8" fmla="*/ 2455334 w 5943600"/>
              <a:gd name="connsiteY8" fmla="*/ 2607734 h 2620489"/>
              <a:gd name="connsiteX9" fmla="*/ 2980267 w 5943600"/>
              <a:gd name="connsiteY9" fmla="*/ 2590800 h 2620489"/>
              <a:gd name="connsiteX10" fmla="*/ 3200400 w 5943600"/>
              <a:gd name="connsiteY10" fmla="*/ 2421467 h 2620489"/>
              <a:gd name="connsiteX11" fmla="*/ 3556000 w 5943600"/>
              <a:gd name="connsiteY11" fmla="*/ 1168400 h 2620489"/>
              <a:gd name="connsiteX12" fmla="*/ 4030134 w 5943600"/>
              <a:gd name="connsiteY12" fmla="*/ 914400 h 2620489"/>
              <a:gd name="connsiteX13" fmla="*/ 4487334 w 5943600"/>
              <a:gd name="connsiteY13" fmla="*/ 2099734 h 2620489"/>
              <a:gd name="connsiteX14" fmla="*/ 4944534 w 5943600"/>
              <a:gd name="connsiteY14" fmla="*/ 2286000 h 2620489"/>
              <a:gd name="connsiteX15" fmla="*/ 5317067 w 5943600"/>
              <a:gd name="connsiteY15" fmla="*/ 2218267 h 2620489"/>
              <a:gd name="connsiteX16" fmla="*/ 5520267 w 5943600"/>
              <a:gd name="connsiteY16" fmla="*/ 1879600 h 2620489"/>
              <a:gd name="connsiteX17" fmla="*/ 5943600 w 5943600"/>
              <a:gd name="connsiteY17" fmla="*/ 0 h 26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3600" h="2620489">
                <a:moveTo>
                  <a:pt x="0" y="2404534"/>
                </a:moveTo>
                <a:cubicBezTo>
                  <a:pt x="180622" y="1516945"/>
                  <a:pt x="361245" y="629356"/>
                  <a:pt x="524934" y="423334"/>
                </a:cubicBezTo>
                <a:cubicBezTo>
                  <a:pt x="688623" y="217312"/>
                  <a:pt x="857956" y="855133"/>
                  <a:pt x="982134" y="1168400"/>
                </a:cubicBezTo>
                <a:cubicBezTo>
                  <a:pt x="1106312" y="1481667"/>
                  <a:pt x="1179689" y="2079978"/>
                  <a:pt x="1270000" y="2302934"/>
                </a:cubicBezTo>
                <a:cubicBezTo>
                  <a:pt x="1360311" y="2525890"/>
                  <a:pt x="1439333" y="2472267"/>
                  <a:pt x="1524000" y="2506134"/>
                </a:cubicBezTo>
                <a:cubicBezTo>
                  <a:pt x="1608667" y="2540001"/>
                  <a:pt x="1696155" y="2596445"/>
                  <a:pt x="1778000" y="2506134"/>
                </a:cubicBezTo>
                <a:cubicBezTo>
                  <a:pt x="1859845" y="2415823"/>
                  <a:pt x="1944511" y="1972734"/>
                  <a:pt x="2015067" y="1964267"/>
                </a:cubicBezTo>
                <a:cubicBezTo>
                  <a:pt x="2085623" y="1955800"/>
                  <a:pt x="2127956" y="2348090"/>
                  <a:pt x="2201334" y="2455334"/>
                </a:cubicBezTo>
                <a:cubicBezTo>
                  <a:pt x="2274712" y="2562578"/>
                  <a:pt x="2325512" y="2585156"/>
                  <a:pt x="2455334" y="2607734"/>
                </a:cubicBezTo>
                <a:cubicBezTo>
                  <a:pt x="2585156" y="2630312"/>
                  <a:pt x="2856089" y="2621845"/>
                  <a:pt x="2980267" y="2590800"/>
                </a:cubicBezTo>
                <a:cubicBezTo>
                  <a:pt x="3104445" y="2559756"/>
                  <a:pt x="3104445" y="2658533"/>
                  <a:pt x="3200400" y="2421467"/>
                </a:cubicBezTo>
                <a:cubicBezTo>
                  <a:pt x="3296355" y="2184401"/>
                  <a:pt x="3417711" y="1419578"/>
                  <a:pt x="3556000" y="1168400"/>
                </a:cubicBezTo>
                <a:cubicBezTo>
                  <a:pt x="3694289" y="917222"/>
                  <a:pt x="3874912" y="759178"/>
                  <a:pt x="4030134" y="914400"/>
                </a:cubicBezTo>
                <a:cubicBezTo>
                  <a:pt x="4185356" y="1069622"/>
                  <a:pt x="4334934" y="1871134"/>
                  <a:pt x="4487334" y="2099734"/>
                </a:cubicBezTo>
                <a:cubicBezTo>
                  <a:pt x="4639734" y="2328334"/>
                  <a:pt x="4806245" y="2266245"/>
                  <a:pt x="4944534" y="2286000"/>
                </a:cubicBezTo>
                <a:cubicBezTo>
                  <a:pt x="5082823" y="2305755"/>
                  <a:pt x="5221112" y="2286000"/>
                  <a:pt x="5317067" y="2218267"/>
                </a:cubicBezTo>
                <a:cubicBezTo>
                  <a:pt x="5413023" y="2150534"/>
                  <a:pt x="5415845" y="2249311"/>
                  <a:pt x="5520267" y="1879600"/>
                </a:cubicBezTo>
                <a:cubicBezTo>
                  <a:pt x="5624689" y="1509889"/>
                  <a:pt x="5943600" y="0"/>
                  <a:pt x="5943600" y="0"/>
                </a:cubicBezTo>
              </a:path>
            </a:pathLst>
          </a:cu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0E4F6415-64ED-3915-4193-C92091577889}"/>
              </a:ext>
            </a:extLst>
          </p:cNvPr>
          <p:cNvSpPr txBox="1"/>
          <p:nvPr/>
        </p:nvSpPr>
        <p:spPr>
          <a:xfrm>
            <a:off x="9693567" y="5219789"/>
            <a:ext cx="796714" cy="369332"/>
          </a:xfrm>
          <a:prstGeom prst="rect">
            <a:avLst/>
          </a:prstGeom>
          <a:noFill/>
        </p:spPr>
        <p:txBody>
          <a:bodyPr wrap="square" rtlCol="0">
            <a:spAutoFit/>
          </a:bodyPr>
          <a:lstStyle/>
          <a:p>
            <a:r>
              <a:rPr kumimoji="1" lang="en-US" altLang="zh-CN"/>
              <a:t>2014</a:t>
            </a:r>
            <a:endParaRPr kumimoji="1" lang="zh-CN" altLang="en-US" dirty="0"/>
          </a:p>
        </p:txBody>
      </p:sp>
    </p:spTree>
    <p:extLst>
      <p:ext uri="{BB962C8B-B14F-4D97-AF65-F5344CB8AC3E}">
        <p14:creationId xmlns:p14="http://schemas.microsoft.com/office/powerpoint/2010/main" val="4161004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Disintegrate</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2" name="内容占位符 2">
            <a:extLst>
              <a:ext uri="{FF2B5EF4-FFF2-40B4-BE49-F238E27FC236}">
                <a16:creationId xmlns:a16="http://schemas.microsoft.com/office/drawing/2014/main" id="{4F6759D4-7EE8-CD46-41A3-2FB8A9CB5C6A}"/>
              </a:ext>
            </a:extLst>
          </p:cNvPr>
          <p:cNvSpPr>
            <a:spLocks noGrp="1"/>
          </p:cNvSpPr>
          <p:nvPr>
            <p:ph idx="1"/>
          </p:nvPr>
        </p:nvSpPr>
        <p:spPr>
          <a:xfrm>
            <a:off x="1025912" y="1795857"/>
            <a:ext cx="10178322" cy="3593591"/>
          </a:xfrm>
        </p:spPr>
        <p:txBody>
          <a:bodyPr/>
          <a:lstStyle/>
          <a:p>
            <a:pPr>
              <a:buFont typeface="Wingdings" pitchFamily="2" charset="2"/>
              <a:buChar char="l"/>
            </a:pPr>
            <a:r>
              <a:rPr kumimoji="1" lang="zh-CN" altLang="en-US" dirty="0"/>
              <a:t>机器定理证明</a:t>
            </a:r>
            <a:endParaRPr kumimoji="1" lang="en-US" altLang="zh-CN" dirty="0"/>
          </a:p>
          <a:p>
            <a:pPr>
              <a:buFont typeface="Wingdings" pitchFamily="2" charset="2"/>
              <a:buChar char="l"/>
            </a:pPr>
            <a:r>
              <a:rPr kumimoji="1" lang="zh-CN" altLang="en-US" dirty="0"/>
              <a:t>模式识别</a:t>
            </a:r>
            <a:endParaRPr kumimoji="1" lang="en-US" altLang="zh-CN" dirty="0"/>
          </a:p>
          <a:p>
            <a:pPr>
              <a:buFont typeface="Wingdings" pitchFamily="2" charset="2"/>
              <a:buChar char="l"/>
            </a:pPr>
            <a:r>
              <a:rPr kumimoji="1" lang="zh-CN" altLang="en-US" dirty="0"/>
              <a:t>智能控制</a:t>
            </a:r>
            <a:endParaRPr kumimoji="1" lang="en-US" altLang="zh-CN" dirty="0"/>
          </a:p>
          <a:p>
            <a:pPr>
              <a:buFont typeface="Wingdings" pitchFamily="2" charset="2"/>
              <a:buChar char="l"/>
            </a:pPr>
            <a:r>
              <a:rPr kumimoji="1" lang="zh-CN" altLang="en-US" dirty="0"/>
              <a:t>自动程序设计</a:t>
            </a:r>
            <a:endParaRPr kumimoji="1" lang="en-US" altLang="zh-CN" dirty="0"/>
          </a:p>
          <a:p>
            <a:pPr>
              <a:buFont typeface="Wingdings" pitchFamily="2" charset="2"/>
              <a:buChar char="l"/>
            </a:pPr>
            <a:r>
              <a:rPr kumimoji="1" lang="zh-CN" altLang="en-US" dirty="0"/>
              <a:t>机器视觉</a:t>
            </a:r>
            <a:endParaRPr kumimoji="1" lang="en-US" altLang="zh-CN" dirty="0"/>
          </a:p>
          <a:p>
            <a:pPr>
              <a:buFont typeface="Wingdings" pitchFamily="2" charset="2"/>
              <a:buChar char="l"/>
            </a:pPr>
            <a:r>
              <a:rPr kumimoji="1" lang="zh-CN" altLang="en-US" dirty="0"/>
              <a:t>语音识别</a:t>
            </a:r>
            <a:endParaRPr kumimoji="1" lang="en-US" altLang="zh-CN" dirty="0"/>
          </a:p>
          <a:p>
            <a:pPr>
              <a:buFont typeface="Wingdings" pitchFamily="2" charset="2"/>
              <a:buChar char="l"/>
            </a:pPr>
            <a:r>
              <a:rPr kumimoji="1" lang="zh-CN" altLang="en-US" dirty="0"/>
              <a:t>自然语言处理</a:t>
            </a:r>
            <a:endParaRPr kumimoji="1" lang="en-US" altLang="zh-CN" dirty="0"/>
          </a:p>
          <a:p>
            <a:pPr>
              <a:buFont typeface="Wingdings" pitchFamily="2" charset="2"/>
              <a:buChar char="l"/>
            </a:pPr>
            <a:r>
              <a:rPr kumimoji="1" lang="zh-CN" altLang="en-US" dirty="0"/>
              <a:t>机器翻译</a:t>
            </a:r>
          </a:p>
        </p:txBody>
      </p:sp>
      <p:pic>
        <p:nvPicPr>
          <p:cNvPr id="23" name="图片 22">
            <a:extLst>
              <a:ext uri="{FF2B5EF4-FFF2-40B4-BE49-F238E27FC236}">
                <a16:creationId xmlns:a16="http://schemas.microsoft.com/office/drawing/2014/main" id="{FEEB237E-91D8-3405-542D-F20CBD8A467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31470" y="1543882"/>
            <a:ext cx="6361716" cy="4221483"/>
          </a:xfrm>
          <a:prstGeom prst="rect">
            <a:avLst/>
          </a:prstGeom>
        </p:spPr>
      </p:pic>
    </p:spTree>
    <p:extLst>
      <p:ext uri="{BB962C8B-B14F-4D97-AF65-F5344CB8AC3E}">
        <p14:creationId xmlns:p14="http://schemas.microsoft.com/office/powerpoint/2010/main" val="1639020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Statistical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4F42B98F-3913-862C-A807-A097D7D1FB23}"/>
              </a:ext>
            </a:extLst>
          </p:cNvPr>
          <p:cNvSpPr>
            <a:spLocks noGrp="1"/>
          </p:cNvSpPr>
          <p:nvPr>
            <p:ph idx="1"/>
          </p:nvPr>
        </p:nvSpPr>
        <p:spPr>
          <a:xfrm>
            <a:off x="8025407" y="2012854"/>
            <a:ext cx="2963332" cy="3593591"/>
          </a:xfrm>
        </p:spPr>
        <p:txBody>
          <a:bodyPr/>
          <a:lstStyle/>
          <a:p>
            <a:r>
              <a:rPr kumimoji="1" lang="zh-CN" altLang="en-US" dirty="0"/>
              <a:t>数学重新回归</a:t>
            </a:r>
            <a:endParaRPr kumimoji="1" lang="en-US" altLang="zh-CN" dirty="0"/>
          </a:p>
          <a:p>
            <a:r>
              <a:rPr kumimoji="1" lang="zh-CN" altLang="en-US" dirty="0"/>
              <a:t>统计学习理论</a:t>
            </a:r>
            <a:endParaRPr kumimoji="1" lang="en-US" altLang="zh-CN" dirty="0"/>
          </a:p>
          <a:p>
            <a:r>
              <a:rPr kumimoji="1" lang="zh-CN" altLang="en-US" dirty="0"/>
              <a:t>支持向量机模型（</a:t>
            </a:r>
            <a:r>
              <a:rPr kumimoji="1" lang="en-US" altLang="zh-CN" dirty="0"/>
              <a:t>SVM</a:t>
            </a:r>
            <a:r>
              <a:rPr kumimoji="1" lang="zh-CN" altLang="en-US" dirty="0"/>
              <a:t>）</a:t>
            </a:r>
          </a:p>
        </p:txBody>
      </p:sp>
      <p:sp>
        <p:nvSpPr>
          <p:cNvPr id="5" name="TextBox 5">
            <a:extLst>
              <a:ext uri="{FF2B5EF4-FFF2-40B4-BE49-F238E27FC236}">
                <a16:creationId xmlns:a16="http://schemas.microsoft.com/office/drawing/2014/main" id="{696559D2-6D18-FBCF-A81D-A75FFA7DB67A}"/>
              </a:ext>
            </a:extLst>
          </p:cNvPr>
          <p:cNvSpPr txBox="1"/>
          <p:nvPr/>
        </p:nvSpPr>
        <p:spPr>
          <a:xfrm>
            <a:off x="1538452" y="5283279"/>
            <a:ext cx="1654620" cy="369332"/>
          </a:xfrm>
          <a:prstGeom prst="rect">
            <a:avLst/>
          </a:prstGeom>
          <a:noFill/>
        </p:spPr>
        <p:txBody>
          <a:bodyPr wrap="none" rtlCol="0">
            <a:spAutoFit/>
          </a:bodyPr>
          <a:lstStyle/>
          <a:p>
            <a:r>
              <a:rPr lang="en-US" altLang="zh-CN" dirty="0"/>
              <a:t>Vladimir </a:t>
            </a:r>
            <a:r>
              <a:rPr lang="en-US" altLang="zh-CN" dirty="0" err="1"/>
              <a:t>Vapnik</a:t>
            </a:r>
            <a:endParaRPr lang="zh-CN" altLang="en-US" dirty="0"/>
          </a:p>
        </p:txBody>
      </p:sp>
      <p:pic>
        <p:nvPicPr>
          <p:cNvPr id="6" name="Picture 4" descr="A. Chervonenkis photo">
            <a:extLst>
              <a:ext uri="{FF2B5EF4-FFF2-40B4-BE49-F238E27FC236}">
                <a16:creationId xmlns:a16="http://schemas.microsoft.com/office/drawing/2014/main" id="{01525C94-E1E5-2326-4AAF-822EB872D2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00674" y="1715691"/>
            <a:ext cx="2329671" cy="3168353"/>
          </a:xfrm>
          <a:prstGeom prst="rect">
            <a:avLst/>
          </a:prstGeom>
          <a:noFill/>
        </p:spPr>
      </p:pic>
      <p:sp>
        <p:nvSpPr>
          <p:cNvPr id="9" name="TextBox 8">
            <a:extLst>
              <a:ext uri="{FF2B5EF4-FFF2-40B4-BE49-F238E27FC236}">
                <a16:creationId xmlns:a16="http://schemas.microsoft.com/office/drawing/2014/main" id="{CC6CC7A6-3A45-D7EF-D43E-0AEE47DC4237}"/>
              </a:ext>
            </a:extLst>
          </p:cNvPr>
          <p:cNvSpPr txBox="1"/>
          <p:nvPr/>
        </p:nvSpPr>
        <p:spPr>
          <a:xfrm>
            <a:off x="4708433" y="5248504"/>
            <a:ext cx="2183546" cy="369332"/>
          </a:xfrm>
          <a:prstGeom prst="rect">
            <a:avLst/>
          </a:prstGeom>
          <a:noFill/>
        </p:spPr>
        <p:txBody>
          <a:bodyPr wrap="none" rtlCol="0">
            <a:spAutoFit/>
          </a:bodyPr>
          <a:lstStyle/>
          <a:p>
            <a:r>
              <a:rPr lang="en-US" altLang="zh-CN" dirty="0"/>
              <a:t>Alexey </a:t>
            </a:r>
            <a:r>
              <a:rPr lang="en-US" altLang="zh-CN" dirty="0" err="1"/>
              <a:t>Chervonenkis</a:t>
            </a:r>
            <a:endParaRPr lang="en-US" altLang="zh-CN" dirty="0"/>
          </a:p>
        </p:txBody>
      </p:sp>
      <p:pic>
        <p:nvPicPr>
          <p:cNvPr id="11" name="图片 10">
            <a:extLst>
              <a:ext uri="{FF2B5EF4-FFF2-40B4-BE49-F238E27FC236}">
                <a16:creationId xmlns:a16="http://schemas.microsoft.com/office/drawing/2014/main" id="{E6ED2B63-A96C-9072-0CD0-BE050EC61A39}"/>
              </a:ext>
            </a:extLst>
          </p:cNvPr>
          <p:cNvPicPr>
            <a:picLocks noChangeAspect="1"/>
          </p:cNvPicPr>
          <p:nvPr/>
        </p:nvPicPr>
        <p:blipFill>
          <a:blip r:embed="rId5"/>
          <a:stretch>
            <a:fillRect/>
          </a:stretch>
        </p:blipFill>
        <p:spPr>
          <a:xfrm>
            <a:off x="1025912" y="1648868"/>
            <a:ext cx="2679700" cy="3302000"/>
          </a:xfrm>
          <a:prstGeom prst="rect">
            <a:avLst/>
          </a:prstGeom>
        </p:spPr>
      </p:pic>
      <p:sp>
        <p:nvSpPr>
          <p:cNvPr id="14" name="文本框 13">
            <a:extLst>
              <a:ext uri="{FF2B5EF4-FFF2-40B4-BE49-F238E27FC236}">
                <a16:creationId xmlns:a16="http://schemas.microsoft.com/office/drawing/2014/main" id="{AD678D58-08EB-DD32-FAA9-311F6F525518}"/>
              </a:ext>
            </a:extLst>
          </p:cNvPr>
          <p:cNvSpPr txBox="1"/>
          <p:nvPr/>
        </p:nvSpPr>
        <p:spPr>
          <a:xfrm>
            <a:off x="3048113" y="5661385"/>
            <a:ext cx="3843866" cy="369332"/>
          </a:xfrm>
          <a:prstGeom prst="rect">
            <a:avLst/>
          </a:prstGeom>
          <a:noFill/>
        </p:spPr>
        <p:txBody>
          <a:bodyPr wrap="square" rtlCol="0">
            <a:spAutoFit/>
          </a:bodyPr>
          <a:lstStyle/>
          <a:p>
            <a:r>
              <a:rPr kumimoji="1" lang="zh-CN" altLang="en-US" dirty="0"/>
              <a:t>俄罗斯数学家</a:t>
            </a:r>
          </a:p>
        </p:txBody>
      </p:sp>
    </p:spTree>
    <p:extLst>
      <p:ext uri="{BB962C8B-B14F-4D97-AF65-F5344CB8AC3E}">
        <p14:creationId xmlns:p14="http://schemas.microsoft.com/office/powerpoint/2010/main" val="2536258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Bayesian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School</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A3D26B46-5D6D-6397-E25C-1C546FF0CC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4930" y="1687167"/>
            <a:ext cx="4861229" cy="3645922"/>
          </a:xfrm>
          <a:prstGeom prst="rect">
            <a:avLst/>
          </a:prstGeom>
        </p:spPr>
      </p:pic>
      <p:pic>
        <p:nvPicPr>
          <p:cNvPr id="2050" name="Picture 2" descr="Bayesian Networks: Lessons Learned from the Past! | DataMiningApps">
            <a:extLst>
              <a:ext uri="{FF2B5EF4-FFF2-40B4-BE49-F238E27FC236}">
                <a16:creationId xmlns:a16="http://schemas.microsoft.com/office/drawing/2014/main" id="{CC004164-B975-647C-D849-C514A422F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0553" y="1687167"/>
            <a:ext cx="5916168" cy="364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87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Hot </a:t>
            </a:r>
            <a:r>
              <a:rPr lang="en-US" altLang="zh-CN" sz="3600" dirty="0" err="1">
                <a:solidFill>
                  <a:srgbClr val="C00000"/>
                </a:solidFill>
                <a:latin typeface="微软雅黑" panose="020B0503020204020204" pitchFamily="34" charset="-122"/>
                <a:ea typeface="微软雅黑" panose="020B0503020204020204" pitchFamily="34" charset="-122"/>
              </a:rPr>
              <a:t>ChatGPT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7B8109CB-1E22-6310-D254-31625520C714}"/>
              </a:ext>
            </a:extLst>
          </p:cNvPr>
          <p:cNvPicPr>
            <a:picLocks noChangeAspect="1"/>
          </p:cNvPicPr>
          <p:nvPr/>
        </p:nvPicPr>
        <p:blipFill>
          <a:blip r:embed="rId6"/>
          <a:stretch>
            <a:fillRect/>
          </a:stretch>
        </p:blipFill>
        <p:spPr>
          <a:xfrm>
            <a:off x="7415952" y="1185148"/>
            <a:ext cx="3802189" cy="4010297"/>
          </a:xfrm>
          <a:prstGeom prst="rect">
            <a:avLst/>
          </a:prstGeom>
        </p:spPr>
      </p:pic>
      <p:pic>
        <p:nvPicPr>
          <p:cNvPr id="5" name="917_1675926750.mp4">
            <a:hlinkClick r:id="" action="ppaction://media"/>
            <a:extLst>
              <a:ext uri="{FF2B5EF4-FFF2-40B4-BE49-F238E27FC236}">
                <a16:creationId xmlns:a16="http://schemas.microsoft.com/office/drawing/2014/main" id="{F895CC5C-BFC0-B6F6-0AC6-1D86B442486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7490" y="1526558"/>
            <a:ext cx="6761939" cy="3804883"/>
          </a:xfrm>
          <a:prstGeom prst="rect">
            <a:avLst/>
          </a:prstGeom>
        </p:spPr>
      </p:pic>
    </p:spTree>
    <p:extLst>
      <p:ext uri="{BB962C8B-B14F-4D97-AF65-F5344CB8AC3E}">
        <p14:creationId xmlns:p14="http://schemas.microsoft.com/office/powerpoint/2010/main" val="4933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9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4">
            <a:extLst>
              <a:ext uri="{FF2B5EF4-FFF2-40B4-BE49-F238E27FC236}">
                <a16:creationId xmlns:a16="http://schemas.microsoft.com/office/drawing/2014/main" id="{4E3DC502-8EFA-E383-1B70-703FE951079F}"/>
              </a:ext>
            </a:extLst>
          </p:cNvPr>
          <p:cNvSpPr>
            <a:spLocks noGrp="1"/>
          </p:cNvSpPr>
          <p:nvPr>
            <p:ph idx="1"/>
          </p:nvPr>
        </p:nvSpPr>
        <p:spPr>
          <a:xfrm>
            <a:off x="1025912" y="1552427"/>
            <a:ext cx="2657299" cy="3593591"/>
          </a:xfrm>
        </p:spPr>
        <p:txBody>
          <a:bodyPr/>
          <a:lstStyle/>
          <a:p>
            <a:r>
              <a:rPr kumimoji="1" lang="en-US" altLang="zh-CN" dirty="0"/>
              <a:t>AI</a:t>
            </a:r>
            <a:r>
              <a:rPr kumimoji="1" lang="zh-CN" altLang="en-US" dirty="0"/>
              <a:t>现状</a:t>
            </a:r>
            <a:endParaRPr kumimoji="1" lang="en-US" altLang="zh-CN" dirty="0"/>
          </a:p>
          <a:p>
            <a:r>
              <a:rPr kumimoji="1" lang="zh-CN" altLang="en-US" dirty="0">
                <a:solidFill>
                  <a:schemeClr val="tx1"/>
                </a:solidFill>
              </a:rPr>
              <a:t>革命前夜</a:t>
            </a:r>
            <a:endParaRPr kumimoji="1" lang="en-US" altLang="zh-CN" dirty="0">
              <a:solidFill>
                <a:schemeClr val="tx1"/>
              </a:solidFill>
            </a:endParaRPr>
          </a:p>
          <a:p>
            <a:r>
              <a:rPr kumimoji="1" lang="en-US" altLang="zh-CN" dirty="0">
                <a:solidFill>
                  <a:schemeClr val="tx1"/>
                </a:solidFill>
              </a:rPr>
              <a:t>AI</a:t>
            </a:r>
            <a:r>
              <a:rPr kumimoji="1" lang="zh-CN" altLang="en-US" dirty="0">
                <a:solidFill>
                  <a:schemeClr val="tx1"/>
                </a:solidFill>
              </a:rPr>
              <a:t>诞生</a:t>
            </a:r>
            <a:endParaRPr kumimoji="1" lang="en-US" altLang="zh-CN" dirty="0">
              <a:solidFill>
                <a:schemeClr val="tx1"/>
              </a:solidFill>
            </a:endParaRPr>
          </a:p>
          <a:p>
            <a:r>
              <a:rPr kumimoji="1" lang="zh-CN" altLang="en-US" dirty="0">
                <a:solidFill>
                  <a:schemeClr val="tx1"/>
                </a:solidFill>
              </a:rPr>
              <a:t>落入低谷</a:t>
            </a:r>
            <a:endParaRPr kumimoji="1" lang="en-US" altLang="zh-CN" dirty="0">
              <a:solidFill>
                <a:schemeClr val="tx1"/>
              </a:solidFill>
            </a:endParaRPr>
          </a:p>
          <a:p>
            <a:r>
              <a:rPr kumimoji="1" lang="zh-CN" altLang="en-US" dirty="0">
                <a:solidFill>
                  <a:schemeClr val="tx1"/>
                </a:solidFill>
              </a:rPr>
              <a:t>三足鼎立</a:t>
            </a:r>
            <a:endParaRPr kumimoji="1" lang="en-US" altLang="zh-CN" dirty="0">
              <a:solidFill>
                <a:schemeClr val="tx1"/>
              </a:solidFill>
            </a:endParaRPr>
          </a:p>
          <a:p>
            <a:r>
              <a:rPr kumimoji="1" lang="zh-CN" altLang="en-US" dirty="0">
                <a:solidFill>
                  <a:schemeClr val="tx1"/>
                </a:solidFill>
              </a:rPr>
              <a:t>群龙无首</a:t>
            </a:r>
            <a:endParaRPr kumimoji="1" lang="en-US" altLang="zh-CN" dirty="0">
              <a:solidFill>
                <a:schemeClr val="tx1"/>
              </a:solidFill>
            </a:endParaRPr>
          </a:p>
          <a:p>
            <a:r>
              <a:rPr kumimoji="1" lang="zh-CN" altLang="en-US" dirty="0">
                <a:solidFill>
                  <a:srgbClr val="FF0000"/>
                </a:solidFill>
              </a:rPr>
              <a:t>新的突破</a:t>
            </a:r>
            <a:endParaRPr kumimoji="1" lang="en-US" altLang="zh-CN" dirty="0">
              <a:solidFill>
                <a:srgbClr val="FF0000"/>
              </a:solidFill>
            </a:endParaRPr>
          </a:p>
          <a:p>
            <a:r>
              <a:rPr kumimoji="1" lang="zh-CN" altLang="en-US" dirty="0"/>
              <a:t>智能爆发</a:t>
            </a:r>
          </a:p>
        </p:txBody>
      </p:sp>
      <p:cxnSp>
        <p:nvCxnSpPr>
          <p:cNvPr id="5" name="直线箭头连接符 4">
            <a:extLst>
              <a:ext uri="{FF2B5EF4-FFF2-40B4-BE49-F238E27FC236}">
                <a16:creationId xmlns:a16="http://schemas.microsoft.com/office/drawing/2014/main" id="{47E4C14D-DA30-FCA9-43D3-538EBB33F687}"/>
              </a:ext>
            </a:extLst>
          </p:cNvPr>
          <p:cNvCxnSpPr/>
          <p:nvPr/>
        </p:nvCxnSpPr>
        <p:spPr>
          <a:xfrm flipV="1">
            <a:off x="3464270" y="4793466"/>
            <a:ext cx="6612204" cy="56593"/>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169E082-291C-C440-2485-B2CAFF4B2422}"/>
              </a:ext>
            </a:extLst>
          </p:cNvPr>
          <p:cNvCxnSpPr/>
          <p:nvPr/>
        </p:nvCxnSpPr>
        <p:spPr>
          <a:xfrm flipH="1" flipV="1">
            <a:off x="3683211" y="1140943"/>
            <a:ext cx="25759" cy="4082605"/>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86DEBDA-91BE-F280-140F-93ABB971FB59}"/>
              </a:ext>
            </a:extLst>
          </p:cNvPr>
          <p:cNvSpPr txBox="1"/>
          <p:nvPr/>
        </p:nvSpPr>
        <p:spPr>
          <a:xfrm>
            <a:off x="3464270" y="5223548"/>
            <a:ext cx="796714" cy="369332"/>
          </a:xfrm>
          <a:prstGeom prst="rect">
            <a:avLst/>
          </a:prstGeom>
          <a:noFill/>
        </p:spPr>
        <p:txBody>
          <a:bodyPr wrap="square" rtlCol="0">
            <a:spAutoFit/>
          </a:bodyPr>
          <a:lstStyle/>
          <a:p>
            <a:r>
              <a:rPr kumimoji="1" lang="en-US" altLang="zh-CN"/>
              <a:t>1956</a:t>
            </a:r>
            <a:endParaRPr kumimoji="1" lang="zh-CN" altLang="en-US" dirty="0"/>
          </a:p>
        </p:txBody>
      </p:sp>
      <p:sp>
        <p:nvSpPr>
          <p:cNvPr id="11" name="文本框 10">
            <a:extLst>
              <a:ext uri="{FF2B5EF4-FFF2-40B4-BE49-F238E27FC236}">
                <a16:creationId xmlns:a16="http://schemas.microsoft.com/office/drawing/2014/main" id="{CB00D99E-09C7-9131-84EA-3CCDF2B5D91E}"/>
              </a:ext>
            </a:extLst>
          </p:cNvPr>
          <p:cNvSpPr txBox="1"/>
          <p:nvPr/>
        </p:nvSpPr>
        <p:spPr>
          <a:xfrm>
            <a:off x="4690316" y="5223548"/>
            <a:ext cx="1162985" cy="369332"/>
          </a:xfrm>
          <a:prstGeom prst="rect">
            <a:avLst/>
          </a:prstGeom>
          <a:noFill/>
        </p:spPr>
        <p:txBody>
          <a:bodyPr wrap="square" rtlCol="0">
            <a:spAutoFit/>
          </a:bodyPr>
          <a:lstStyle/>
          <a:p>
            <a:r>
              <a:rPr kumimoji="1" lang="en-US" altLang="zh-CN"/>
              <a:t>1960</a:t>
            </a:r>
            <a:endParaRPr kumimoji="1" lang="zh-CN" altLang="en-US" dirty="0"/>
          </a:p>
        </p:txBody>
      </p:sp>
      <p:sp>
        <p:nvSpPr>
          <p:cNvPr id="14" name="文本框 13">
            <a:extLst>
              <a:ext uri="{FF2B5EF4-FFF2-40B4-BE49-F238E27FC236}">
                <a16:creationId xmlns:a16="http://schemas.microsoft.com/office/drawing/2014/main" id="{F05CD442-C26D-2DBA-6BA2-DEEF300B560D}"/>
              </a:ext>
            </a:extLst>
          </p:cNvPr>
          <p:cNvSpPr txBox="1"/>
          <p:nvPr/>
        </p:nvSpPr>
        <p:spPr>
          <a:xfrm>
            <a:off x="7868477" y="5226504"/>
            <a:ext cx="796714" cy="369332"/>
          </a:xfrm>
          <a:prstGeom prst="rect">
            <a:avLst/>
          </a:prstGeom>
          <a:noFill/>
        </p:spPr>
        <p:txBody>
          <a:bodyPr wrap="square" rtlCol="0">
            <a:spAutoFit/>
          </a:bodyPr>
          <a:lstStyle/>
          <a:p>
            <a:r>
              <a:rPr kumimoji="1" lang="en-US" altLang="zh-CN"/>
              <a:t>2000</a:t>
            </a:r>
            <a:endParaRPr kumimoji="1" lang="zh-CN" altLang="en-US" dirty="0"/>
          </a:p>
        </p:txBody>
      </p:sp>
      <p:sp>
        <p:nvSpPr>
          <p:cNvPr id="15" name="文本框 14">
            <a:extLst>
              <a:ext uri="{FF2B5EF4-FFF2-40B4-BE49-F238E27FC236}">
                <a16:creationId xmlns:a16="http://schemas.microsoft.com/office/drawing/2014/main" id="{7CE551C6-424B-F8A3-5A5D-B5326A4AB785}"/>
              </a:ext>
            </a:extLst>
          </p:cNvPr>
          <p:cNvSpPr txBox="1"/>
          <p:nvPr/>
        </p:nvSpPr>
        <p:spPr>
          <a:xfrm>
            <a:off x="8737680" y="5226504"/>
            <a:ext cx="796714" cy="369332"/>
          </a:xfrm>
          <a:prstGeom prst="rect">
            <a:avLst/>
          </a:prstGeom>
          <a:noFill/>
        </p:spPr>
        <p:txBody>
          <a:bodyPr wrap="square" rtlCol="0">
            <a:spAutoFit/>
          </a:bodyPr>
          <a:lstStyle/>
          <a:p>
            <a:r>
              <a:rPr kumimoji="1" lang="en-US" altLang="zh-CN" dirty="0"/>
              <a:t>2007</a:t>
            </a:r>
            <a:endParaRPr kumimoji="1" lang="zh-CN" altLang="en-US" dirty="0"/>
          </a:p>
        </p:txBody>
      </p:sp>
      <p:cxnSp>
        <p:nvCxnSpPr>
          <p:cNvPr id="16" name="直线连接符 15">
            <a:extLst>
              <a:ext uri="{FF2B5EF4-FFF2-40B4-BE49-F238E27FC236}">
                <a16:creationId xmlns:a16="http://schemas.microsoft.com/office/drawing/2014/main" id="{AB9E720D-8AAC-EC07-E5EB-5EC9F56B4A89}"/>
              </a:ext>
            </a:extLst>
          </p:cNvPr>
          <p:cNvCxnSpPr/>
          <p:nvPr/>
        </p:nvCxnSpPr>
        <p:spPr>
          <a:xfrm>
            <a:off x="6366269" y="2314426"/>
            <a:ext cx="42189" cy="272049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520D4CB-0D0F-81C8-5652-D40897A6C203}"/>
              </a:ext>
            </a:extLst>
          </p:cNvPr>
          <p:cNvSpPr txBox="1"/>
          <p:nvPr/>
        </p:nvSpPr>
        <p:spPr>
          <a:xfrm>
            <a:off x="4260984" y="1293935"/>
            <a:ext cx="1245476" cy="646331"/>
          </a:xfrm>
          <a:prstGeom prst="rect">
            <a:avLst/>
          </a:prstGeom>
          <a:noFill/>
        </p:spPr>
        <p:txBody>
          <a:bodyPr wrap="square" rtlCol="0">
            <a:spAutoFit/>
          </a:bodyPr>
          <a:lstStyle/>
          <a:p>
            <a:pPr algn="ctr"/>
            <a:r>
              <a:rPr kumimoji="1" lang="zh-CN" altLang="en-US"/>
              <a:t>自上而下的设计</a:t>
            </a:r>
          </a:p>
        </p:txBody>
      </p:sp>
      <p:sp>
        <p:nvSpPr>
          <p:cNvPr id="18" name="文本框 17">
            <a:extLst>
              <a:ext uri="{FF2B5EF4-FFF2-40B4-BE49-F238E27FC236}">
                <a16:creationId xmlns:a16="http://schemas.microsoft.com/office/drawing/2014/main" id="{CB2FD77D-F848-D4C4-8042-B17455FF1260}"/>
              </a:ext>
            </a:extLst>
          </p:cNvPr>
          <p:cNvSpPr txBox="1"/>
          <p:nvPr/>
        </p:nvSpPr>
        <p:spPr>
          <a:xfrm>
            <a:off x="6669333" y="1259432"/>
            <a:ext cx="1245476" cy="646331"/>
          </a:xfrm>
          <a:prstGeom prst="rect">
            <a:avLst/>
          </a:prstGeom>
          <a:noFill/>
        </p:spPr>
        <p:txBody>
          <a:bodyPr wrap="square" rtlCol="0">
            <a:spAutoFit/>
          </a:bodyPr>
          <a:lstStyle/>
          <a:p>
            <a:pPr algn="ctr"/>
            <a:r>
              <a:rPr kumimoji="1" lang="zh-CN" altLang="en-US" dirty="0"/>
              <a:t>自下而上的涌现</a:t>
            </a:r>
          </a:p>
        </p:txBody>
      </p:sp>
      <p:sp>
        <p:nvSpPr>
          <p:cNvPr id="19" name="矩形 18">
            <a:extLst>
              <a:ext uri="{FF2B5EF4-FFF2-40B4-BE49-F238E27FC236}">
                <a16:creationId xmlns:a16="http://schemas.microsoft.com/office/drawing/2014/main" id="{CE6C3EE5-6978-755D-4002-BCC539430A12}"/>
              </a:ext>
            </a:extLst>
          </p:cNvPr>
          <p:cNvSpPr/>
          <p:nvPr/>
        </p:nvSpPr>
        <p:spPr>
          <a:xfrm>
            <a:off x="6487105" y="5219789"/>
            <a:ext cx="646331" cy="369332"/>
          </a:xfrm>
          <a:prstGeom prst="rect">
            <a:avLst/>
          </a:prstGeom>
        </p:spPr>
        <p:txBody>
          <a:bodyPr wrap="none">
            <a:spAutoFit/>
          </a:bodyPr>
          <a:lstStyle/>
          <a:p>
            <a:r>
              <a:rPr kumimoji="1" lang="en-US" altLang="zh-CN"/>
              <a:t>1980</a:t>
            </a:r>
            <a:endParaRPr lang="zh-CN" altLang="en-US" dirty="0"/>
          </a:p>
        </p:txBody>
      </p:sp>
      <p:sp>
        <p:nvSpPr>
          <p:cNvPr id="20" name="任意形状 19">
            <a:extLst>
              <a:ext uri="{FF2B5EF4-FFF2-40B4-BE49-F238E27FC236}">
                <a16:creationId xmlns:a16="http://schemas.microsoft.com/office/drawing/2014/main" id="{C5C639A7-0116-FA18-8077-8B40F95B5F04}"/>
              </a:ext>
            </a:extLst>
          </p:cNvPr>
          <p:cNvSpPr/>
          <p:nvPr/>
        </p:nvSpPr>
        <p:spPr>
          <a:xfrm>
            <a:off x="3702767" y="1924959"/>
            <a:ext cx="5943600" cy="2620489"/>
          </a:xfrm>
          <a:custGeom>
            <a:avLst/>
            <a:gdLst>
              <a:gd name="connsiteX0" fmla="*/ 0 w 5943600"/>
              <a:gd name="connsiteY0" fmla="*/ 2404534 h 2620489"/>
              <a:gd name="connsiteX1" fmla="*/ 524934 w 5943600"/>
              <a:gd name="connsiteY1" fmla="*/ 423334 h 2620489"/>
              <a:gd name="connsiteX2" fmla="*/ 982134 w 5943600"/>
              <a:gd name="connsiteY2" fmla="*/ 1168400 h 2620489"/>
              <a:gd name="connsiteX3" fmla="*/ 1270000 w 5943600"/>
              <a:gd name="connsiteY3" fmla="*/ 2302934 h 2620489"/>
              <a:gd name="connsiteX4" fmla="*/ 1524000 w 5943600"/>
              <a:gd name="connsiteY4" fmla="*/ 2506134 h 2620489"/>
              <a:gd name="connsiteX5" fmla="*/ 1778000 w 5943600"/>
              <a:gd name="connsiteY5" fmla="*/ 2506134 h 2620489"/>
              <a:gd name="connsiteX6" fmla="*/ 2015067 w 5943600"/>
              <a:gd name="connsiteY6" fmla="*/ 1964267 h 2620489"/>
              <a:gd name="connsiteX7" fmla="*/ 2201334 w 5943600"/>
              <a:gd name="connsiteY7" fmla="*/ 2455334 h 2620489"/>
              <a:gd name="connsiteX8" fmla="*/ 2455334 w 5943600"/>
              <a:gd name="connsiteY8" fmla="*/ 2607734 h 2620489"/>
              <a:gd name="connsiteX9" fmla="*/ 2980267 w 5943600"/>
              <a:gd name="connsiteY9" fmla="*/ 2590800 h 2620489"/>
              <a:gd name="connsiteX10" fmla="*/ 3200400 w 5943600"/>
              <a:gd name="connsiteY10" fmla="*/ 2421467 h 2620489"/>
              <a:gd name="connsiteX11" fmla="*/ 3556000 w 5943600"/>
              <a:gd name="connsiteY11" fmla="*/ 1168400 h 2620489"/>
              <a:gd name="connsiteX12" fmla="*/ 4030134 w 5943600"/>
              <a:gd name="connsiteY12" fmla="*/ 914400 h 2620489"/>
              <a:gd name="connsiteX13" fmla="*/ 4487334 w 5943600"/>
              <a:gd name="connsiteY13" fmla="*/ 2099734 h 2620489"/>
              <a:gd name="connsiteX14" fmla="*/ 4944534 w 5943600"/>
              <a:gd name="connsiteY14" fmla="*/ 2286000 h 2620489"/>
              <a:gd name="connsiteX15" fmla="*/ 5317067 w 5943600"/>
              <a:gd name="connsiteY15" fmla="*/ 2218267 h 2620489"/>
              <a:gd name="connsiteX16" fmla="*/ 5520267 w 5943600"/>
              <a:gd name="connsiteY16" fmla="*/ 1879600 h 2620489"/>
              <a:gd name="connsiteX17" fmla="*/ 5943600 w 5943600"/>
              <a:gd name="connsiteY17" fmla="*/ 0 h 26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3600" h="2620489">
                <a:moveTo>
                  <a:pt x="0" y="2404534"/>
                </a:moveTo>
                <a:cubicBezTo>
                  <a:pt x="180622" y="1516945"/>
                  <a:pt x="361245" y="629356"/>
                  <a:pt x="524934" y="423334"/>
                </a:cubicBezTo>
                <a:cubicBezTo>
                  <a:pt x="688623" y="217312"/>
                  <a:pt x="857956" y="855133"/>
                  <a:pt x="982134" y="1168400"/>
                </a:cubicBezTo>
                <a:cubicBezTo>
                  <a:pt x="1106312" y="1481667"/>
                  <a:pt x="1179689" y="2079978"/>
                  <a:pt x="1270000" y="2302934"/>
                </a:cubicBezTo>
                <a:cubicBezTo>
                  <a:pt x="1360311" y="2525890"/>
                  <a:pt x="1439333" y="2472267"/>
                  <a:pt x="1524000" y="2506134"/>
                </a:cubicBezTo>
                <a:cubicBezTo>
                  <a:pt x="1608667" y="2540001"/>
                  <a:pt x="1696155" y="2596445"/>
                  <a:pt x="1778000" y="2506134"/>
                </a:cubicBezTo>
                <a:cubicBezTo>
                  <a:pt x="1859845" y="2415823"/>
                  <a:pt x="1944511" y="1972734"/>
                  <a:pt x="2015067" y="1964267"/>
                </a:cubicBezTo>
                <a:cubicBezTo>
                  <a:pt x="2085623" y="1955800"/>
                  <a:pt x="2127956" y="2348090"/>
                  <a:pt x="2201334" y="2455334"/>
                </a:cubicBezTo>
                <a:cubicBezTo>
                  <a:pt x="2274712" y="2562578"/>
                  <a:pt x="2325512" y="2585156"/>
                  <a:pt x="2455334" y="2607734"/>
                </a:cubicBezTo>
                <a:cubicBezTo>
                  <a:pt x="2585156" y="2630312"/>
                  <a:pt x="2856089" y="2621845"/>
                  <a:pt x="2980267" y="2590800"/>
                </a:cubicBezTo>
                <a:cubicBezTo>
                  <a:pt x="3104445" y="2559756"/>
                  <a:pt x="3104445" y="2658533"/>
                  <a:pt x="3200400" y="2421467"/>
                </a:cubicBezTo>
                <a:cubicBezTo>
                  <a:pt x="3296355" y="2184401"/>
                  <a:pt x="3417711" y="1419578"/>
                  <a:pt x="3556000" y="1168400"/>
                </a:cubicBezTo>
                <a:cubicBezTo>
                  <a:pt x="3694289" y="917222"/>
                  <a:pt x="3874912" y="759178"/>
                  <a:pt x="4030134" y="914400"/>
                </a:cubicBezTo>
                <a:cubicBezTo>
                  <a:pt x="4185356" y="1069622"/>
                  <a:pt x="4334934" y="1871134"/>
                  <a:pt x="4487334" y="2099734"/>
                </a:cubicBezTo>
                <a:cubicBezTo>
                  <a:pt x="4639734" y="2328334"/>
                  <a:pt x="4806245" y="2266245"/>
                  <a:pt x="4944534" y="2286000"/>
                </a:cubicBezTo>
                <a:cubicBezTo>
                  <a:pt x="5082823" y="2305755"/>
                  <a:pt x="5221112" y="2286000"/>
                  <a:pt x="5317067" y="2218267"/>
                </a:cubicBezTo>
                <a:cubicBezTo>
                  <a:pt x="5413023" y="2150534"/>
                  <a:pt x="5415845" y="2249311"/>
                  <a:pt x="5520267" y="1879600"/>
                </a:cubicBezTo>
                <a:cubicBezTo>
                  <a:pt x="5624689" y="1509889"/>
                  <a:pt x="5943600" y="0"/>
                  <a:pt x="5943600" y="0"/>
                </a:cubicBezTo>
              </a:path>
            </a:pathLst>
          </a:cu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0E4F6415-64ED-3915-4193-C92091577889}"/>
              </a:ext>
            </a:extLst>
          </p:cNvPr>
          <p:cNvSpPr txBox="1"/>
          <p:nvPr/>
        </p:nvSpPr>
        <p:spPr>
          <a:xfrm>
            <a:off x="9693567" y="5219789"/>
            <a:ext cx="796714" cy="369332"/>
          </a:xfrm>
          <a:prstGeom prst="rect">
            <a:avLst/>
          </a:prstGeom>
          <a:noFill/>
        </p:spPr>
        <p:txBody>
          <a:bodyPr wrap="square" rtlCol="0">
            <a:spAutoFit/>
          </a:bodyPr>
          <a:lstStyle/>
          <a:p>
            <a:r>
              <a:rPr kumimoji="1" lang="en-US" altLang="zh-CN"/>
              <a:t>2014</a:t>
            </a:r>
            <a:endParaRPr kumimoji="1" lang="zh-CN" altLang="en-US" dirty="0"/>
          </a:p>
        </p:txBody>
      </p:sp>
    </p:spTree>
    <p:extLst>
      <p:ext uri="{BB962C8B-B14F-4D97-AF65-F5344CB8AC3E}">
        <p14:creationId xmlns:p14="http://schemas.microsoft.com/office/powerpoint/2010/main" val="3828549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Universal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Module</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内容占位符 3">
            <a:extLst>
              <a:ext uri="{FF2B5EF4-FFF2-40B4-BE49-F238E27FC236}">
                <a16:creationId xmlns:a16="http://schemas.microsoft.com/office/drawing/2014/main" id="{A75F3236-DFF4-0643-A289-1A600A15BD76}"/>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574304" y="1433986"/>
            <a:ext cx="1672619" cy="2520599"/>
          </a:xfrm>
          <a:prstGeom prst="rect">
            <a:avLst/>
          </a:prstGeom>
        </p:spPr>
      </p:pic>
      <p:pic>
        <p:nvPicPr>
          <p:cNvPr id="9" name="图片 8">
            <a:extLst>
              <a:ext uri="{FF2B5EF4-FFF2-40B4-BE49-F238E27FC236}">
                <a16:creationId xmlns:a16="http://schemas.microsoft.com/office/drawing/2014/main" id="{A4A63DC9-5BD1-9ED0-B00B-5EB21130A234}"/>
              </a:ext>
            </a:extLst>
          </p:cNvPr>
          <p:cNvPicPr>
            <a:picLocks noChangeAspect="1"/>
          </p:cNvPicPr>
          <p:nvPr/>
        </p:nvPicPr>
        <p:blipFill>
          <a:blip r:embed="rId5"/>
          <a:stretch>
            <a:fillRect/>
          </a:stretch>
        </p:blipFill>
        <p:spPr>
          <a:xfrm>
            <a:off x="1356308" y="2507937"/>
            <a:ext cx="1781230" cy="2520608"/>
          </a:xfrm>
          <a:prstGeom prst="rect">
            <a:avLst/>
          </a:prstGeom>
        </p:spPr>
      </p:pic>
      <p:pic>
        <p:nvPicPr>
          <p:cNvPr id="14" name="内容占位符 5">
            <a:extLst>
              <a:ext uri="{FF2B5EF4-FFF2-40B4-BE49-F238E27FC236}">
                <a16:creationId xmlns:a16="http://schemas.microsoft.com/office/drawing/2014/main" id="{A6D8036F-F849-0B78-E6E1-78459DC1B8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33950" y="970239"/>
            <a:ext cx="3686712" cy="2073776"/>
          </a:xfrm>
          <a:prstGeom prst="rect">
            <a:avLst/>
          </a:prstGeom>
        </p:spPr>
      </p:pic>
      <p:sp>
        <p:nvSpPr>
          <p:cNvPr id="16" name="文本框 15">
            <a:extLst>
              <a:ext uri="{FF2B5EF4-FFF2-40B4-BE49-F238E27FC236}">
                <a16:creationId xmlns:a16="http://schemas.microsoft.com/office/drawing/2014/main" id="{203C51FC-B6D0-B970-0032-88C4D7962D39}"/>
              </a:ext>
            </a:extLst>
          </p:cNvPr>
          <p:cNvSpPr txBox="1"/>
          <p:nvPr/>
        </p:nvSpPr>
        <p:spPr>
          <a:xfrm>
            <a:off x="8974691" y="933202"/>
            <a:ext cx="2984083" cy="1815882"/>
          </a:xfrm>
          <a:prstGeom prst="rect">
            <a:avLst/>
          </a:prstGeom>
          <a:noFill/>
        </p:spPr>
        <p:txBody>
          <a:bodyPr wrap="square">
            <a:spAutoFit/>
          </a:bodyPr>
          <a:lstStyle/>
          <a:p>
            <a:pPr marL="285750" indent="-285750">
              <a:buFont typeface="Arial" panose="020B0604020202020204" pitchFamily="34" charset="0"/>
              <a:buChar char="•"/>
            </a:pPr>
            <a:r>
              <a:rPr kumimoji="1" lang="en-US" altLang="zh-CN" sz="1400" dirty="0"/>
              <a:t>2000</a:t>
            </a:r>
            <a:r>
              <a:rPr kumimoji="1" lang="zh-CN" altLang="en-US" sz="1400" dirty="0"/>
              <a:t>年</a:t>
            </a:r>
            <a:r>
              <a:rPr kumimoji="1" lang="en-US" altLang="zh-CN" sz="1400" dirty="0"/>
              <a:t>4</a:t>
            </a:r>
            <a:r>
              <a:rPr kumimoji="1" lang="zh-CN" altLang="en-US" sz="1400" dirty="0"/>
              <a:t>月，</a:t>
            </a:r>
            <a:r>
              <a:rPr kumimoji="1" lang="en-US" altLang="zh-CN" sz="1400" dirty="0"/>
              <a:t>MIT</a:t>
            </a:r>
            <a:r>
              <a:rPr kumimoji="1" lang="zh-CN" altLang="en-US" sz="1400" dirty="0"/>
              <a:t>的一个神经科学团队在</a:t>
            </a:r>
            <a:r>
              <a:rPr kumimoji="1" lang="en-US" altLang="zh-CN" sz="1400" dirty="0"/>
              <a:t>Nature</a:t>
            </a:r>
            <a:r>
              <a:rPr kumimoji="1" lang="zh-CN" altLang="en-US" sz="1400" dirty="0"/>
              <a:t>发表了他们的最新研究成果</a:t>
            </a:r>
            <a:endParaRPr kumimoji="1" lang="en-US" altLang="zh-CN" sz="1400" dirty="0"/>
          </a:p>
          <a:p>
            <a:pPr marL="285750" indent="-285750">
              <a:buFont typeface="Arial" panose="020B0604020202020204" pitchFamily="34" charset="0"/>
              <a:buChar char="•"/>
            </a:pPr>
            <a:r>
              <a:rPr kumimoji="1" lang="zh-CN" altLang="en-US" sz="1400" dirty="0"/>
              <a:t>他们把一只雪貂的视觉神经通路与听觉认知皮层向量，将听觉通路与视觉皮层相连</a:t>
            </a:r>
            <a:endParaRPr kumimoji="1" lang="en-US" altLang="zh-CN" sz="1400" dirty="0"/>
          </a:p>
          <a:p>
            <a:pPr marL="285750" indent="-285750">
              <a:buFont typeface="Arial" panose="020B0604020202020204" pitchFamily="34" charset="0"/>
              <a:buChar char="•"/>
            </a:pPr>
            <a:r>
              <a:rPr kumimoji="1" lang="zh-CN" altLang="en-US" sz="1400" dirty="0"/>
              <a:t>听觉皮层学会了看</a:t>
            </a:r>
            <a:endParaRPr kumimoji="1" lang="en-US" altLang="zh-CN" sz="1400" dirty="0"/>
          </a:p>
          <a:p>
            <a:pPr marL="285750" indent="-285750">
              <a:buFont typeface="Arial" panose="020B0604020202020204" pitchFamily="34" charset="0"/>
              <a:buChar char="•"/>
            </a:pPr>
            <a:r>
              <a:rPr kumimoji="1" lang="zh-CN" altLang="en-US" sz="1400" dirty="0"/>
              <a:t>视觉皮层学会了听</a:t>
            </a:r>
          </a:p>
        </p:txBody>
      </p:sp>
      <p:pic>
        <p:nvPicPr>
          <p:cNvPr id="6" name="图片 5">
            <a:extLst>
              <a:ext uri="{FF2B5EF4-FFF2-40B4-BE49-F238E27FC236}">
                <a16:creationId xmlns:a16="http://schemas.microsoft.com/office/drawing/2014/main" id="{CB6B5343-E521-0B04-856C-6561096650D8}"/>
              </a:ext>
            </a:extLst>
          </p:cNvPr>
          <p:cNvPicPr>
            <a:picLocks noChangeAspect="1"/>
          </p:cNvPicPr>
          <p:nvPr/>
        </p:nvPicPr>
        <p:blipFill>
          <a:blip r:embed="rId7"/>
          <a:stretch>
            <a:fillRect/>
          </a:stretch>
        </p:blipFill>
        <p:spPr>
          <a:xfrm>
            <a:off x="2758406" y="3429000"/>
            <a:ext cx="1502206" cy="2181775"/>
          </a:xfrm>
          <a:prstGeom prst="rect">
            <a:avLst/>
          </a:prstGeom>
        </p:spPr>
      </p:pic>
      <p:sp>
        <p:nvSpPr>
          <p:cNvPr id="11" name="文本框 10">
            <a:extLst>
              <a:ext uri="{FF2B5EF4-FFF2-40B4-BE49-F238E27FC236}">
                <a16:creationId xmlns:a16="http://schemas.microsoft.com/office/drawing/2014/main" id="{90DB9EFB-F15F-758C-ACA0-B97EA34997A5}"/>
              </a:ext>
            </a:extLst>
          </p:cNvPr>
          <p:cNvSpPr txBox="1"/>
          <p:nvPr/>
        </p:nvSpPr>
        <p:spPr>
          <a:xfrm>
            <a:off x="2147267" y="5680500"/>
            <a:ext cx="2670500" cy="369332"/>
          </a:xfrm>
          <a:prstGeom prst="rect">
            <a:avLst/>
          </a:prstGeom>
          <a:noFill/>
        </p:spPr>
        <p:txBody>
          <a:bodyPr wrap="square" rtlCol="0">
            <a:spAutoFit/>
          </a:bodyPr>
          <a:lstStyle/>
          <a:p>
            <a:pPr algn="ctr"/>
            <a:r>
              <a:rPr kumimoji="1" lang="en-US" altLang="zh-CN" dirty="0"/>
              <a:t>Jeff</a:t>
            </a:r>
            <a:r>
              <a:rPr kumimoji="1" lang="zh-CN" altLang="en-US" dirty="0"/>
              <a:t> </a:t>
            </a:r>
            <a:r>
              <a:rPr kumimoji="1" lang="en-US" altLang="zh-CN" dirty="0"/>
              <a:t>Hawkins</a:t>
            </a:r>
            <a:endParaRPr kumimoji="1" lang="zh-CN" altLang="en-US" dirty="0"/>
          </a:p>
        </p:txBody>
      </p:sp>
      <p:grpSp>
        <p:nvGrpSpPr>
          <p:cNvPr id="28" name="组合 27">
            <a:extLst>
              <a:ext uri="{FF2B5EF4-FFF2-40B4-BE49-F238E27FC236}">
                <a16:creationId xmlns:a16="http://schemas.microsoft.com/office/drawing/2014/main" id="{5422E424-0D3A-6EB0-4C6E-94C76A5AB84B}"/>
              </a:ext>
            </a:extLst>
          </p:cNvPr>
          <p:cNvGrpSpPr/>
          <p:nvPr/>
        </p:nvGrpSpPr>
        <p:grpSpPr>
          <a:xfrm>
            <a:off x="8379315" y="3283661"/>
            <a:ext cx="3591833" cy="2450592"/>
            <a:chOff x="1251678" y="1686560"/>
            <a:chExt cx="5569492" cy="4193032"/>
          </a:xfrm>
        </p:grpSpPr>
        <p:pic>
          <p:nvPicPr>
            <p:cNvPr id="23" name="图片 22">
              <a:extLst>
                <a:ext uri="{FF2B5EF4-FFF2-40B4-BE49-F238E27FC236}">
                  <a16:creationId xmlns:a16="http://schemas.microsoft.com/office/drawing/2014/main" id="{A1DB0567-3A6C-BA9D-04E2-E0141C6E9D5C}"/>
                </a:ext>
              </a:extLst>
            </p:cNvPr>
            <p:cNvPicPr>
              <a:picLocks noChangeAspect="1"/>
            </p:cNvPicPr>
            <p:nvPr/>
          </p:nvPicPr>
          <p:blipFill>
            <a:blip r:embed="rId8"/>
            <a:stretch>
              <a:fillRect/>
            </a:stretch>
          </p:blipFill>
          <p:spPr>
            <a:xfrm>
              <a:off x="3616960" y="2340614"/>
              <a:ext cx="3204210" cy="3538978"/>
            </a:xfrm>
            <a:prstGeom prst="rect">
              <a:avLst/>
            </a:prstGeom>
          </p:spPr>
        </p:pic>
        <p:sp>
          <p:nvSpPr>
            <p:cNvPr id="24" name="矩形 23">
              <a:extLst>
                <a:ext uri="{FF2B5EF4-FFF2-40B4-BE49-F238E27FC236}">
                  <a16:creationId xmlns:a16="http://schemas.microsoft.com/office/drawing/2014/main" id="{74C42BE7-6B6E-4952-4C77-6CDC29E04120}"/>
                </a:ext>
              </a:extLst>
            </p:cNvPr>
            <p:cNvSpPr/>
            <p:nvPr/>
          </p:nvSpPr>
          <p:spPr>
            <a:xfrm rot="1328129">
              <a:off x="4211059" y="4177594"/>
              <a:ext cx="682035"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5" name="图片 24">
              <a:extLst>
                <a:ext uri="{FF2B5EF4-FFF2-40B4-BE49-F238E27FC236}">
                  <a16:creationId xmlns:a16="http://schemas.microsoft.com/office/drawing/2014/main" id="{C7B27231-AA61-D976-DE85-0B071A9827D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51678" y="1686560"/>
              <a:ext cx="1382004" cy="1630725"/>
            </a:xfrm>
            <a:prstGeom prst="rect">
              <a:avLst/>
            </a:prstGeom>
          </p:spPr>
        </p:pic>
        <p:sp>
          <p:nvSpPr>
            <p:cNvPr id="26" name="任意形状 25">
              <a:extLst>
                <a:ext uri="{FF2B5EF4-FFF2-40B4-BE49-F238E27FC236}">
                  <a16:creationId xmlns:a16="http://schemas.microsoft.com/office/drawing/2014/main" id="{31A03444-C952-34A3-FCBA-488D6BB15810}"/>
                </a:ext>
              </a:extLst>
            </p:cNvPr>
            <p:cNvSpPr/>
            <p:nvPr/>
          </p:nvSpPr>
          <p:spPr>
            <a:xfrm>
              <a:off x="2454074" y="2316480"/>
              <a:ext cx="1731846" cy="2600960"/>
            </a:xfrm>
            <a:custGeom>
              <a:avLst/>
              <a:gdLst>
                <a:gd name="connsiteX0" fmla="*/ 106246 w 1731846"/>
                <a:gd name="connsiteY0" fmla="*/ 0 h 2600960"/>
                <a:gd name="connsiteX1" fmla="*/ 675206 w 1731846"/>
                <a:gd name="connsiteY1" fmla="*/ 1056640 h 2600960"/>
                <a:gd name="connsiteX2" fmla="*/ 24966 w 1731846"/>
                <a:gd name="connsiteY2" fmla="*/ 2092960 h 2600960"/>
                <a:gd name="connsiteX3" fmla="*/ 1731846 w 1731846"/>
                <a:gd name="connsiteY3" fmla="*/ 2600960 h 2600960"/>
              </a:gdLst>
              <a:ahLst/>
              <a:cxnLst>
                <a:cxn ang="0">
                  <a:pos x="connsiteX0" y="connsiteY0"/>
                </a:cxn>
                <a:cxn ang="0">
                  <a:pos x="connsiteX1" y="connsiteY1"/>
                </a:cxn>
                <a:cxn ang="0">
                  <a:pos x="connsiteX2" y="connsiteY2"/>
                </a:cxn>
                <a:cxn ang="0">
                  <a:pos x="connsiteX3" y="connsiteY3"/>
                </a:cxn>
              </a:cxnLst>
              <a:rect l="l" t="t" r="r" b="b"/>
              <a:pathLst>
                <a:path w="1731846" h="2600960">
                  <a:moveTo>
                    <a:pt x="106246" y="0"/>
                  </a:moveTo>
                  <a:cubicBezTo>
                    <a:pt x="397499" y="353906"/>
                    <a:pt x="688753" y="707813"/>
                    <a:pt x="675206" y="1056640"/>
                  </a:cubicBezTo>
                  <a:cubicBezTo>
                    <a:pt x="661659" y="1405467"/>
                    <a:pt x="-151141" y="1835573"/>
                    <a:pt x="24966" y="2092960"/>
                  </a:cubicBezTo>
                  <a:cubicBezTo>
                    <a:pt x="201073" y="2350347"/>
                    <a:pt x="1731846" y="2600960"/>
                    <a:pt x="1731846" y="26009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任意形状 26">
              <a:extLst>
                <a:ext uri="{FF2B5EF4-FFF2-40B4-BE49-F238E27FC236}">
                  <a16:creationId xmlns:a16="http://schemas.microsoft.com/office/drawing/2014/main" id="{D81E2B3D-0975-0A18-9ECA-36A8B402ABB4}"/>
                </a:ext>
              </a:extLst>
            </p:cNvPr>
            <p:cNvSpPr/>
            <p:nvPr/>
          </p:nvSpPr>
          <p:spPr>
            <a:xfrm>
              <a:off x="2641600" y="2072640"/>
              <a:ext cx="1869440" cy="2306448"/>
            </a:xfrm>
            <a:custGeom>
              <a:avLst/>
              <a:gdLst>
                <a:gd name="connsiteX0" fmla="*/ 0 w 1869440"/>
                <a:gd name="connsiteY0" fmla="*/ 0 h 2306448"/>
                <a:gd name="connsiteX1" fmla="*/ 629920 w 1869440"/>
                <a:gd name="connsiteY1" fmla="*/ 589280 h 2306448"/>
                <a:gd name="connsiteX2" fmla="*/ 711200 w 1869440"/>
                <a:gd name="connsiteY2" fmla="*/ 1645920 h 2306448"/>
                <a:gd name="connsiteX3" fmla="*/ 609600 w 1869440"/>
                <a:gd name="connsiteY3" fmla="*/ 2275840 h 2306448"/>
                <a:gd name="connsiteX4" fmla="*/ 1869440 w 1869440"/>
                <a:gd name="connsiteY4" fmla="*/ 2214880 h 2306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440" h="2306448">
                  <a:moveTo>
                    <a:pt x="0" y="0"/>
                  </a:moveTo>
                  <a:cubicBezTo>
                    <a:pt x="255693" y="157480"/>
                    <a:pt x="511387" y="314960"/>
                    <a:pt x="629920" y="589280"/>
                  </a:cubicBezTo>
                  <a:cubicBezTo>
                    <a:pt x="748453" y="863600"/>
                    <a:pt x="714587" y="1364827"/>
                    <a:pt x="711200" y="1645920"/>
                  </a:cubicBezTo>
                  <a:cubicBezTo>
                    <a:pt x="707813" y="1927013"/>
                    <a:pt x="416560" y="2181013"/>
                    <a:pt x="609600" y="2275840"/>
                  </a:cubicBezTo>
                  <a:cubicBezTo>
                    <a:pt x="802640" y="2370667"/>
                    <a:pt x="1869440" y="2214880"/>
                    <a:pt x="1869440" y="22148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4" name="内容占位符 2">
            <a:extLst>
              <a:ext uri="{FF2B5EF4-FFF2-40B4-BE49-F238E27FC236}">
                <a16:creationId xmlns:a16="http://schemas.microsoft.com/office/drawing/2014/main" id="{8BFC5F94-A1CB-E7C7-1AE3-E4B75EF6E6E7}"/>
              </a:ext>
            </a:extLst>
          </p:cNvPr>
          <p:cNvSpPr txBox="1">
            <a:spLocks/>
          </p:cNvSpPr>
          <p:nvPr/>
        </p:nvSpPr>
        <p:spPr>
          <a:xfrm>
            <a:off x="5069628" y="3509303"/>
            <a:ext cx="3307133" cy="22580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l"/>
            </a:pPr>
            <a:r>
              <a:rPr kumimoji="1" lang="zh-CN" altLang="en-US" sz="1400"/>
              <a:t>有视觉障碍的人可以通过后天的学习让身体的其它器官掌握视觉功能</a:t>
            </a:r>
            <a:endParaRPr kumimoji="1" lang="en-US" altLang="zh-CN" sz="1400"/>
          </a:p>
          <a:p>
            <a:pPr>
              <a:buFont typeface="Wingdings" pitchFamily="2" charset="2"/>
              <a:buChar char="l"/>
            </a:pPr>
            <a:r>
              <a:rPr kumimoji="1" lang="zh-CN" altLang="en-US" sz="1400"/>
              <a:t>通过摄像头采集光线，并映射到一个阵列电极上，并让高亮度像素对应高电压电极，经过训练人便可通过舌头看到世界</a:t>
            </a:r>
            <a:endParaRPr kumimoji="1" lang="en-US" altLang="zh-CN" sz="1400"/>
          </a:p>
          <a:p>
            <a:pPr>
              <a:buFont typeface="Wingdings" pitchFamily="2" charset="2"/>
              <a:buChar char="l"/>
            </a:pPr>
            <a:r>
              <a:rPr kumimoji="1" lang="en-US" altLang="zh-CN" sz="1400"/>
              <a:t>Ben</a:t>
            </a:r>
            <a:r>
              <a:rPr kumimoji="1" lang="zh-CN" altLang="en-US" sz="1400"/>
              <a:t> </a:t>
            </a:r>
            <a:r>
              <a:rPr kumimoji="1" lang="en-US" altLang="zh-CN" sz="1400"/>
              <a:t>Underwood</a:t>
            </a:r>
            <a:r>
              <a:rPr kumimoji="1" lang="zh-CN" altLang="en-US" sz="1400"/>
              <a:t>就是一个通过舌头看世界的人，他虽是盲人，却可以无障碍的行走</a:t>
            </a:r>
            <a:endParaRPr kumimoji="1" lang="zh-CN" altLang="en-US" sz="1400" dirty="0"/>
          </a:p>
        </p:txBody>
      </p:sp>
    </p:spTree>
    <p:extLst>
      <p:ext uri="{BB962C8B-B14F-4D97-AF65-F5344CB8AC3E}">
        <p14:creationId xmlns:p14="http://schemas.microsoft.com/office/powerpoint/2010/main" val="2916778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C127CD6-C8AC-23DC-AA49-EA7DC299B02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88537" y="1271042"/>
            <a:ext cx="1519345" cy="2025793"/>
          </a:xfrm>
          <a:prstGeom prst="rect">
            <a:avLst/>
          </a:prstGeom>
        </p:spPr>
      </p:pic>
      <p:sp>
        <p:nvSpPr>
          <p:cNvPr id="15" name="矩形 14">
            <a:extLst>
              <a:ext uri="{FF2B5EF4-FFF2-40B4-BE49-F238E27FC236}">
                <a16:creationId xmlns:a16="http://schemas.microsoft.com/office/drawing/2014/main" id="{B7E082BA-934D-F394-F169-3B11C0972700}"/>
              </a:ext>
            </a:extLst>
          </p:cNvPr>
          <p:cNvSpPr/>
          <p:nvPr/>
        </p:nvSpPr>
        <p:spPr>
          <a:xfrm>
            <a:off x="1669772" y="3238000"/>
            <a:ext cx="1307922" cy="646331"/>
          </a:xfrm>
          <a:prstGeom prst="rect">
            <a:avLst/>
          </a:prstGeom>
        </p:spPr>
        <p:txBody>
          <a:bodyPr wrap="none">
            <a:spAutoFit/>
          </a:bodyPr>
          <a:lstStyle/>
          <a:p>
            <a:r>
              <a:rPr lang="tr-TR" altLang="zh-CN" dirty="0" err="1"/>
              <a:t>Yann</a:t>
            </a:r>
            <a:r>
              <a:rPr lang="tr-TR" altLang="zh-CN" dirty="0"/>
              <a:t> </a:t>
            </a:r>
            <a:r>
              <a:rPr lang="tr-TR" altLang="zh-CN" dirty="0" err="1"/>
              <a:t>LeCun</a:t>
            </a:r>
            <a:endParaRPr lang="tr-TR" altLang="zh-CN" dirty="0"/>
          </a:p>
          <a:p>
            <a:r>
              <a:rPr lang="zh-CN" altLang="en-US" dirty="0"/>
              <a:t>（</a:t>
            </a:r>
            <a:r>
              <a:rPr lang="en-US" altLang="zh-CN" dirty="0"/>
              <a:t>1960-</a:t>
            </a:r>
            <a:r>
              <a:rPr lang="zh-CN" altLang="en-US" dirty="0"/>
              <a:t>）</a:t>
            </a:r>
          </a:p>
        </p:txBody>
      </p:sp>
      <p:pic>
        <p:nvPicPr>
          <p:cNvPr id="17" name="图片 16">
            <a:extLst>
              <a:ext uri="{FF2B5EF4-FFF2-40B4-BE49-F238E27FC236}">
                <a16:creationId xmlns:a16="http://schemas.microsoft.com/office/drawing/2014/main" id="{820573A3-E9D8-324F-FFC2-0D391314E2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02723" y="1351305"/>
            <a:ext cx="1945530" cy="1945530"/>
          </a:xfrm>
          <a:prstGeom prst="rect">
            <a:avLst/>
          </a:prstGeom>
        </p:spPr>
      </p:pic>
      <p:sp>
        <p:nvSpPr>
          <p:cNvPr id="18" name="矩形 17">
            <a:extLst>
              <a:ext uri="{FF2B5EF4-FFF2-40B4-BE49-F238E27FC236}">
                <a16:creationId xmlns:a16="http://schemas.microsoft.com/office/drawing/2014/main" id="{7925ADF1-1D6B-84EB-2F0A-4D45608B4F89}"/>
              </a:ext>
            </a:extLst>
          </p:cNvPr>
          <p:cNvSpPr/>
          <p:nvPr/>
        </p:nvSpPr>
        <p:spPr>
          <a:xfrm>
            <a:off x="4722072" y="3289601"/>
            <a:ext cx="2053767" cy="646331"/>
          </a:xfrm>
          <a:prstGeom prst="rect">
            <a:avLst/>
          </a:prstGeom>
        </p:spPr>
        <p:txBody>
          <a:bodyPr wrap="none">
            <a:spAutoFit/>
          </a:bodyPr>
          <a:lstStyle/>
          <a:p>
            <a:r>
              <a:rPr lang="de-DE" altLang="zh-CN" dirty="0"/>
              <a:t>Jürgen Schmidhuber</a:t>
            </a:r>
          </a:p>
          <a:p>
            <a:r>
              <a:rPr lang="zh-CN" altLang="en-US" dirty="0"/>
              <a:t>（</a:t>
            </a:r>
            <a:r>
              <a:rPr lang="en-US" altLang="zh-CN" dirty="0"/>
              <a:t>1963-</a:t>
            </a:r>
            <a:r>
              <a:rPr lang="zh-CN" altLang="en-US" dirty="0"/>
              <a:t>）</a:t>
            </a:r>
          </a:p>
        </p:txBody>
      </p:sp>
      <p:pic>
        <p:nvPicPr>
          <p:cNvPr id="19" name="图片 18">
            <a:extLst>
              <a:ext uri="{FF2B5EF4-FFF2-40B4-BE49-F238E27FC236}">
                <a16:creationId xmlns:a16="http://schemas.microsoft.com/office/drawing/2014/main" id="{4E652EA8-0A86-24ED-9307-B8F5D0A006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48807" y="1271042"/>
            <a:ext cx="1809113" cy="2417559"/>
          </a:xfrm>
          <a:prstGeom prst="rect">
            <a:avLst/>
          </a:prstGeom>
        </p:spPr>
      </p:pic>
      <p:sp>
        <p:nvSpPr>
          <p:cNvPr id="20" name="矩形 19">
            <a:extLst>
              <a:ext uri="{FF2B5EF4-FFF2-40B4-BE49-F238E27FC236}">
                <a16:creationId xmlns:a16="http://schemas.microsoft.com/office/drawing/2014/main" id="{C945FF41-18DB-308A-26A3-7884291C3E86}"/>
              </a:ext>
            </a:extLst>
          </p:cNvPr>
          <p:cNvSpPr/>
          <p:nvPr/>
        </p:nvSpPr>
        <p:spPr>
          <a:xfrm>
            <a:off x="8563518" y="3781085"/>
            <a:ext cx="2201333" cy="646331"/>
          </a:xfrm>
          <a:prstGeom prst="rect">
            <a:avLst/>
          </a:prstGeom>
        </p:spPr>
        <p:txBody>
          <a:bodyPr wrap="square">
            <a:spAutoFit/>
          </a:bodyPr>
          <a:lstStyle/>
          <a:p>
            <a:r>
              <a:rPr lang="is-IS" altLang="zh-CN" dirty="0"/>
              <a:t>Geoffrey Hinton</a:t>
            </a:r>
            <a:br>
              <a:rPr lang="is-IS" altLang="zh-CN" dirty="0"/>
            </a:br>
            <a:r>
              <a:rPr lang="zh-CN" altLang="is-IS" dirty="0"/>
              <a:t>（</a:t>
            </a:r>
            <a:r>
              <a:rPr lang="is-IS" altLang="zh-CN" dirty="0"/>
              <a:t>1947—</a:t>
            </a:r>
            <a:r>
              <a:rPr lang="zh-CN" altLang="is-IS" dirty="0"/>
              <a:t>　）</a:t>
            </a:r>
            <a:endParaRPr lang="zh-CN" altLang="en-US" dirty="0"/>
          </a:p>
        </p:txBody>
      </p:sp>
      <p:pic>
        <p:nvPicPr>
          <p:cNvPr id="21" name="图片 20">
            <a:extLst>
              <a:ext uri="{FF2B5EF4-FFF2-40B4-BE49-F238E27FC236}">
                <a16:creationId xmlns:a16="http://schemas.microsoft.com/office/drawing/2014/main" id="{F5CC4723-D726-052D-6348-26AAF705913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4304" y="3859550"/>
            <a:ext cx="3590172" cy="1827305"/>
          </a:xfrm>
          <a:prstGeom prst="rect">
            <a:avLst/>
          </a:prstGeom>
        </p:spPr>
      </p:pic>
      <p:pic>
        <p:nvPicPr>
          <p:cNvPr id="22" name="Picture 3">
            <a:extLst>
              <a:ext uri="{FF2B5EF4-FFF2-40B4-BE49-F238E27FC236}">
                <a16:creationId xmlns:a16="http://schemas.microsoft.com/office/drawing/2014/main" id="{5FF1CD86-CAA5-8AF7-0E91-B62B9B7985F7}"/>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59468" y="3996833"/>
            <a:ext cx="1716371" cy="1877395"/>
          </a:xfrm>
          <a:prstGeom prst="rect">
            <a:avLst/>
          </a:prstGeom>
          <a:noFill/>
          <a:ln w="9525">
            <a:noFill/>
            <a:miter lim="800000"/>
            <a:headEnd/>
            <a:tailEnd/>
          </a:ln>
        </p:spPr>
      </p:pic>
      <p:sp>
        <p:nvSpPr>
          <p:cNvPr id="29" name="文本框 28">
            <a:extLst>
              <a:ext uri="{FF2B5EF4-FFF2-40B4-BE49-F238E27FC236}">
                <a16:creationId xmlns:a16="http://schemas.microsoft.com/office/drawing/2014/main" id="{3B80EC07-1755-DC3B-91BD-2D6B6456F48E}"/>
              </a:ext>
            </a:extLst>
          </p:cNvPr>
          <p:cNvSpPr txBox="1"/>
          <p:nvPr/>
        </p:nvSpPr>
        <p:spPr>
          <a:xfrm>
            <a:off x="8550858" y="4647552"/>
            <a:ext cx="1922226" cy="923330"/>
          </a:xfrm>
          <a:prstGeom prst="rect">
            <a:avLst/>
          </a:prstGeom>
          <a:noFill/>
        </p:spPr>
        <p:txBody>
          <a:bodyPr wrap="square" rtlCol="0">
            <a:spAutoFit/>
          </a:bodyPr>
          <a:lstStyle/>
          <a:p>
            <a:r>
              <a:rPr kumimoji="1" lang="zh-CN" altLang="en-US" dirty="0"/>
              <a:t>深度信念网络</a:t>
            </a:r>
            <a:endParaRPr kumimoji="1" lang="en-US" altLang="zh-CN" dirty="0"/>
          </a:p>
          <a:p>
            <a:endParaRPr kumimoji="1" lang="en-US" altLang="zh-CN" dirty="0"/>
          </a:p>
          <a:p>
            <a:r>
              <a:rPr kumimoji="1" lang="zh-CN" altLang="en-US" dirty="0"/>
              <a:t>深度学习</a:t>
            </a:r>
          </a:p>
        </p:txBody>
      </p:sp>
    </p:spTree>
    <p:extLst>
      <p:ext uri="{BB962C8B-B14F-4D97-AF65-F5344CB8AC3E}">
        <p14:creationId xmlns:p14="http://schemas.microsoft.com/office/powerpoint/2010/main" val="1921671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Three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Elements</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椭圆 1">
            <a:extLst>
              <a:ext uri="{FF2B5EF4-FFF2-40B4-BE49-F238E27FC236}">
                <a16:creationId xmlns:a16="http://schemas.microsoft.com/office/drawing/2014/main" id="{AED463D5-D62B-4853-DB20-35E4F81017DA}"/>
              </a:ext>
            </a:extLst>
          </p:cNvPr>
          <p:cNvSpPr/>
          <p:nvPr/>
        </p:nvSpPr>
        <p:spPr>
          <a:xfrm>
            <a:off x="4201610" y="1378312"/>
            <a:ext cx="2844800" cy="2827867"/>
          </a:xfrm>
          <a:prstGeom prst="ellipse">
            <a:avLst/>
          </a:prstGeom>
          <a:solidFill>
            <a:srgbClr val="FF00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深度网络</a:t>
            </a:r>
          </a:p>
        </p:txBody>
      </p:sp>
      <p:sp>
        <p:nvSpPr>
          <p:cNvPr id="3" name="椭圆 2">
            <a:extLst>
              <a:ext uri="{FF2B5EF4-FFF2-40B4-BE49-F238E27FC236}">
                <a16:creationId xmlns:a16="http://schemas.microsoft.com/office/drawing/2014/main" id="{7A179C6F-9CF1-24C9-22CA-158B3F64EA8F}"/>
              </a:ext>
            </a:extLst>
          </p:cNvPr>
          <p:cNvSpPr/>
          <p:nvPr/>
        </p:nvSpPr>
        <p:spPr>
          <a:xfrm>
            <a:off x="3211010" y="2979125"/>
            <a:ext cx="2844800" cy="2827867"/>
          </a:xfrm>
          <a:prstGeom prst="ellipse">
            <a:avLst/>
          </a:prstGeom>
          <a:solidFill>
            <a:schemeClr val="accent3">
              <a:lumMod val="75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大量数据</a:t>
            </a:r>
          </a:p>
        </p:txBody>
      </p:sp>
      <p:sp>
        <p:nvSpPr>
          <p:cNvPr id="5" name="椭圆 4">
            <a:extLst>
              <a:ext uri="{FF2B5EF4-FFF2-40B4-BE49-F238E27FC236}">
                <a16:creationId xmlns:a16="http://schemas.microsoft.com/office/drawing/2014/main" id="{F0F04F58-971D-7B95-ADDB-F2D41E7C17B2}"/>
              </a:ext>
            </a:extLst>
          </p:cNvPr>
          <p:cNvSpPr/>
          <p:nvPr/>
        </p:nvSpPr>
        <p:spPr>
          <a:xfrm>
            <a:off x="5065210" y="2915475"/>
            <a:ext cx="2844800" cy="2827867"/>
          </a:xfrm>
          <a:prstGeom prst="ellipse">
            <a:avLst/>
          </a:prstGeom>
          <a:solidFill>
            <a:srgbClr val="0070C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GPU</a:t>
            </a:r>
            <a:r>
              <a:rPr kumimoji="1" lang="zh-CN" altLang="en-US" dirty="0"/>
              <a:t>运算</a:t>
            </a:r>
          </a:p>
        </p:txBody>
      </p:sp>
      <p:sp>
        <p:nvSpPr>
          <p:cNvPr id="6" name="菱形 5">
            <a:extLst>
              <a:ext uri="{FF2B5EF4-FFF2-40B4-BE49-F238E27FC236}">
                <a16:creationId xmlns:a16="http://schemas.microsoft.com/office/drawing/2014/main" id="{1A178438-C489-3F61-F71D-9B288D01FFDD}"/>
              </a:ext>
            </a:extLst>
          </p:cNvPr>
          <p:cNvSpPr/>
          <p:nvPr/>
        </p:nvSpPr>
        <p:spPr>
          <a:xfrm>
            <a:off x="4886352" y="3137950"/>
            <a:ext cx="1339851" cy="1255108"/>
          </a:xfrm>
          <a:prstGeom prst="diamond">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深度学习</a:t>
            </a:r>
          </a:p>
        </p:txBody>
      </p:sp>
    </p:spTree>
    <p:extLst>
      <p:ext uri="{BB962C8B-B14F-4D97-AF65-F5344CB8AC3E}">
        <p14:creationId xmlns:p14="http://schemas.microsoft.com/office/powerpoint/2010/main" val="971590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 5"/>
          <p:cNvGrpSpPr/>
          <p:nvPr/>
        </p:nvGrpSpPr>
        <p:grpSpPr>
          <a:xfrm>
            <a:off x="3483486" y="2340249"/>
            <a:ext cx="5082843" cy="2387600"/>
            <a:chOff x="4544703" y="1317630"/>
            <a:chExt cx="5082843" cy="2387600"/>
          </a:xfrm>
        </p:grpSpPr>
        <p:sp>
          <p:nvSpPr>
            <p:cNvPr id="4" name="标题 1"/>
            <p:cNvSpPr txBox="1">
              <a:spLocks/>
            </p:cNvSpPr>
            <p:nvPr/>
          </p:nvSpPr>
          <p:spPr>
            <a:xfrm>
              <a:off x="4544703" y="1317630"/>
              <a:ext cx="5082843"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zh-CN">
                  <a:latin typeface="Abadi MT Condensed Extra Bold" charset="0"/>
                  <a:ea typeface="Abadi MT Condensed Extra Bold" charset="0"/>
                  <a:cs typeface="Abadi MT Condensed Extra Bold" charset="0"/>
                </a:rPr>
                <a:t>Deep            Learning</a:t>
              </a:r>
              <a:endParaRPr kumimoji="1" lang="zh-CN" altLang="en-US" dirty="0">
                <a:latin typeface="Abadi MT Condensed Extra Bold" charset="0"/>
                <a:ea typeface="Abadi MT Condensed Extra Bold" charset="0"/>
                <a:cs typeface="Abadi MT Condensed Extra Bold" charset="0"/>
              </a:endParaRPr>
            </a:p>
          </p:txBody>
        </p:sp>
        <p:pic>
          <p:nvPicPr>
            <p:cNvPr id="5" name="图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03501" y="1317630"/>
              <a:ext cx="3203519" cy="2058127"/>
            </a:xfrm>
            <a:prstGeom prst="rect">
              <a:avLst/>
            </a:prstGeom>
          </p:spPr>
        </p:pic>
      </p:grpSp>
      <p:pic>
        <p:nvPicPr>
          <p:cNvPr id="7" name="图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 y="0"/>
            <a:ext cx="4170603" cy="2504985"/>
          </a:xfrm>
          <a:prstGeom prst="rect">
            <a:avLst/>
          </a:prstGeom>
        </p:spPr>
      </p:pic>
      <p:pic>
        <p:nvPicPr>
          <p:cNvPr id="8" name="图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70602" y="1198"/>
            <a:ext cx="3694315" cy="2503787"/>
          </a:xfrm>
          <a:prstGeom prst="rect">
            <a:avLst/>
          </a:prstGeom>
        </p:spPr>
      </p:pic>
      <p:pic>
        <p:nvPicPr>
          <p:cNvPr id="9" name="内容占位符 5"/>
          <p:cNvPicPr>
            <a:picLocks noGrp="1" noChangeAspect="1"/>
          </p:cNvPicPr>
          <p:nvPr>
            <p:ph idx="1"/>
          </p:nvPr>
        </p:nvPicPr>
        <p:blipFill>
          <a:blip r:embed="rId7">
            <a:extLst>
              <a:ext uri="{28A0092B-C50C-407E-A947-70E740481C1C}">
                <a14:useLocalDpi xmlns:a14="http://schemas.microsoft.com/office/drawing/2010/main"/>
              </a:ext>
            </a:extLst>
          </a:blip>
          <a:stretch>
            <a:fillRect/>
          </a:stretch>
        </p:blipFill>
        <p:spPr>
          <a:xfrm>
            <a:off x="7864917" y="0"/>
            <a:ext cx="4333510" cy="2504985"/>
          </a:xfrm>
        </p:spPr>
      </p:pic>
      <p:pic>
        <p:nvPicPr>
          <p:cNvPr id="10" name="内容占位符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4556913"/>
            <a:ext cx="2822029" cy="2287874"/>
          </a:xfrm>
          <a:prstGeom prst="rect">
            <a:avLst/>
          </a:prstGeom>
        </p:spPr>
      </p:pic>
      <p:pic>
        <p:nvPicPr>
          <p:cNvPr id="13"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955542" y="4524804"/>
            <a:ext cx="7976037" cy="2333196"/>
          </a:xfrm>
          <a:prstGeom prst="rect">
            <a:avLst/>
          </a:prstGeom>
        </p:spPr>
      </p:pic>
      <p:pic>
        <p:nvPicPr>
          <p:cNvPr id="11" name="图片 10"/>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577873" y="4524804"/>
            <a:ext cx="3490960" cy="23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16469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DL?</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内容占位符 7">
            <a:extLst>
              <a:ext uri="{FF2B5EF4-FFF2-40B4-BE49-F238E27FC236}">
                <a16:creationId xmlns:a16="http://schemas.microsoft.com/office/drawing/2014/main" id="{615E82B6-8BDC-84F2-C08A-9A1B9F3A6BA7}"/>
              </a:ext>
            </a:extLst>
          </p:cNvPr>
          <p:cNvPicPr>
            <a:picLocks noGrp="1" noChangeAspect="1"/>
          </p:cNvPicPr>
          <p:nvPr>
            <p:ph idx="1"/>
          </p:nvPr>
        </p:nvPicPr>
        <p:blipFill>
          <a:blip r:embed="rId4"/>
          <a:stretch>
            <a:fillRect/>
          </a:stretch>
        </p:blipFill>
        <p:spPr>
          <a:xfrm>
            <a:off x="2210476" y="1743056"/>
            <a:ext cx="7423807" cy="3699192"/>
          </a:xfrm>
          <a:prstGeom prst="rect">
            <a:avLst/>
          </a:prstGeom>
        </p:spPr>
      </p:pic>
    </p:spTree>
    <p:extLst>
      <p:ext uri="{BB962C8B-B14F-4D97-AF65-F5344CB8AC3E}">
        <p14:creationId xmlns:p14="http://schemas.microsoft.com/office/powerpoint/2010/main" val="170304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DL?</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椭圆 4">
            <a:extLst>
              <a:ext uri="{FF2B5EF4-FFF2-40B4-BE49-F238E27FC236}">
                <a16:creationId xmlns:a16="http://schemas.microsoft.com/office/drawing/2014/main" id="{2B2B8DB4-EBE0-AC18-F3BC-9FA84433034B}"/>
              </a:ext>
            </a:extLst>
          </p:cNvPr>
          <p:cNvSpPr/>
          <p:nvPr/>
        </p:nvSpPr>
        <p:spPr>
          <a:xfrm>
            <a:off x="3615806" y="265719"/>
            <a:ext cx="6511158" cy="64165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F0DF8AD7-BCE4-6BC7-6C67-EE2CB8EA2FB6}"/>
              </a:ext>
            </a:extLst>
          </p:cNvPr>
          <p:cNvSpPr/>
          <p:nvPr/>
        </p:nvSpPr>
        <p:spPr>
          <a:xfrm>
            <a:off x="4312113" y="1410979"/>
            <a:ext cx="4931983" cy="49086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DDB5E577-4F63-7EF8-4836-53759228434C}"/>
              </a:ext>
            </a:extLst>
          </p:cNvPr>
          <p:cNvSpPr txBox="1"/>
          <p:nvPr/>
        </p:nvSpPr>
        <p:spPr>
          <a:xfrm>
            <a:off x="6190827" y="742103"/>
            <a:ext cx="1907627" cy="369332"/>
          </a:xfrm>
          <a:prstGeom prst="rect">
            <a:avLst/>
          </a:prstGeom>
          <a:noFill/>
        </p:spPr>
        <p:txBody>
          <a:bodyPr wrap="square" rtlCol="0">
            <a:spAutoFit/>
          </a:bodyPr>
          <a:lstStyle/>
          <a:p>
            <a:r>
              <a:rPr kumimoji="1" lang="zh-CN" altLang="en-US" dirty="0"/>
              <a:t>人工智能</a:t>
            </a:r>
          </a:p>
        </p:txBody>
      </p:sp>
      <p:sp>
        <p:nvSpPr>
          <p:cNvPr id="11" name="文本框 10">
            <a:extLst>
              <a:ext uri="{FF2B5EF4-FFF2-40B4-BE49-F238E27FC236}">
                <a16:creationId xmlns:a16="http://schemas.microsoft.com/office/drawing/2014/main" id="{9AC3AD8C-ECCA-4103-A050-E13E16D7E5B1}"/>
              </a:ext>
            </a:extLst>
          </p:cNvPr>
          <p:cNvSpPr txBox="1"/>
          <p:nvPr/>
        </p:nvSpPr>
        <p:spPr>
          <a:xfrm>
            <a:off x="6235503" y="1909274"/>
            <a:ext cx="1907627" cy="369332"/>
          </a:xfrm>
          <a:prstGeom prst="rect">
            <a:avLst/>
          </a:prstGeom>
          <a:noFill/>
        </p:spPr>
        <p:txBody>
          <a:bodyPr wrap="square" rtlCol="0">
            <a:spAutoFit/>
          </a:bodyPr>
          <a:lstStyle/>
          <a:p>
            <a:r>
              <a:rPr kumimoji="1" lang="zh-CN" altLang="en-US"/>
              <a:t>机器学习</a:t>
            </a:r>
            <a:endParaRPr kumimoji="1" lang="zh-CN" altLang="en-US" dirty="0"/>
          </a:p>
        </p:txBody>
      </p:sp>
      <p:sp>
        <p:nvSpPr>
          <p:cNvPr id="14" name="椭圆 13">
            <a:extLst>
              <a:ext uri="{FF2B5EF4-FFF2-40B4-BE49-F238E27FC236}">
                <a16:creationId xmlns:a16="http://schemas.microsoft.com/office/drawing/2014/main" id="{2372A92C-AEA1-B666-E227-A76EC0880E12}"/>
              </a:ext>
            </a:extLst>
          </p:cNvPr>
          <p:cNvSpPr/>
          <p:nvPr/>
        </p:nvSpPr>
        <p:spPr>
          <a:xfrm>
            <a:off x="4932226" y="2633907"/>
            <a:ext cx="3210904" cy="324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F1995D34-6FA7-ACE9-2924-6A206F01AF65}"/>
              </a:ext>
            </a:extLst>
          </p:cNvPr>
          <p:cNvSpPr txBox="1"/>
          <p:nvPr/>
        </p:nvSpPr>
        <p:spPr>
          <a:xfrm>
            <a:off x="5666921" y="3286843"/>
            <a:ext cx="1587060" cy="369332"/>
          </a:xfrm>
          <a:prstGeom prst="rect">
            <a:avLst/>
          </a:prstGeom>
          <a:noFill/>
        </p:spPr>
        <p:txBody>
          <a:bodyPr wrap="square" rtlCol="0">
            <a:spAutoFit/>
          </a:bodyPr>
          <a:lstStyle/>
          <a:p>
            <a:r>
              <a:rPr kumimoji="1" lang="zh-CN" altLang="en-US">
                <a:solidFill>
                  <a:schemeClr val="bg1"/>
                </a:solidFill>
              </a:rPr>
              <a:t>人工神经网络</a:t>
            </a:r>
            <a:endParaRPr kumimoji="1" lang="zh-CN" altLang="en-US" dirty="0">
              <a:solidFill>
                <a:schemeClr val="bg1"/>
              </a:solidFill>
            </a:endParaRPr>
          </a:p>
        </p:txBody>
      </p:sp>
      <p:sp>
        <p:nvSpPr>
          <p:cNvPr id="16" name="椭圆 15">
            <a:extLst>
              <a:ext uri="{FF2B5EF4-FFF2-40B4-BE49-F238E27FC236}">
                <a16:creationId xmlns:a16="http://schemas.microsoft.com/office/drawing/2014/main" id="{DE56D58D-C470-7F0C-558E-F879A97905F1}"/>
              </a:ext>
            </a:extLst>
          </p:cNvPr>
          <p:cNvSpPr/>
          <p:nvPr/>
        </p:nvSpPr>
        <p:spPr>
          <a:xfrm>
            <a:off x="5478758" y="3986381"/>
            <a:ext cx="1765738" cy="1592317"/>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95A749A6-956C-5248-1116-8DBA69924073}"/>
              </a:ext>
            </a:extLst>
          </p:cNvPr>
          <p:cNvSpPr txBox="1"/>
          <p:nvPr/>
        </p:nvSpPr>
        <p:spPr>
          <a:xfrm>
            <a:off x="5754654" y="4646794"/>
            <a:ext cx="1213946" cy="369332"/>
          </a:xfrm>
          <a:prstGeom prst="rect">
            <a:avLst/>
          </a:prstGeom>
          <a:noFill/>
        </p:spPr>
        <p:txBody>
          <a:bodyPr wrap="square" rtlCol="0">
            <a:spAutoFit/>
          </a:bodyPr>
          <a:lstStyle/>
          <a:p>
            <a:r>
              <a:rPr kumimoji="1" lang="zh-CN" altLang="en-US">
                <a:solidFill>
                  <a:schemeClr val="bg1"/>
                </a:solidFill>
              </a:rPr>
              <a:t>深度学习</a:t>
            </a:r>
          </a:p>
        </p:txBody>
      </p:sp>
    </p:spTree>
    <p:extLst>
      <p:ext uri="{BB962C8B-B14F-4D97-AF65-F5344CB8AC3E}">
        <p14:creationId xmlns:p14="http://schemas.microsoft.com/office/powerpoint/2010/main" val="2273548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DL?</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椭圆 1">
            <a:extLst>
              <a:ext uri="{FF2B5EF4-FFF2-40B4-BE49-F238E27FC236}">
                <a16:creationId xmlns:a16="http://schemas.microsoft.com/office/drawing/2014/main" id="{7635B76C-E2A9-8C9C-4F54-2ECFC060BA85}"/>
              </a:ext>
            </a:extLst>
          </p:cNvPr>
          <p:cNvSpPr/>
          <p:nvPr/>
        </p:nvSpPr>
        <p:spPr>
          <a:xfrm>
            <a:off x="3572386" y="220717"/>
            <a:ext cx="6511158" cy="6416565"/>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id="{4A7E94FA-596D-7F60-F989-3A167E41ED79}"/>
              </a:ext>
            </a:extLst>
          </p:cNvPr>
          <p:cNvSpPr/>
          <p:nvPr/>
        </p:nvSpPr>
        <p:spPr>
          <a:xfrm>
            <a:off x="4268693" y="1365977"/>
            <a:ext cx="4931983" cy="49086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40884F7B-99A5-4C5A-18D2-2848F3A97958}"/>
              </a:ext>
            </a:extLst>
          </p:cNvPr>
          <p:cNvSpPr txBox="1"/>
          <p:nvPr/>
        </p:nvSpPr>
        <p:spPr>
          <a:xfrm>
            <a:off x="6147407" y="697101"/>
            <a:ext cx="1907627" cy="369332"/>
          </a:xfrm>
          <a:prstGeom prst="rect">
            <a:avLst/>
          </a:prstGeom>
          <a:noFill/>
        </p:spPr>
        <p:txBody>
          <a:bodyPr wrap="square" rtlCol="0">
            <a:spAutoFit/>
          </a:bodyPr>
          <a:lstStyle/>
          <a:p>
            <a:r>
              <a:rPr kumimoji="1" lang="zh-CN" altLang="en-US" dirty="0"/>
              <a:t>人工智能</a:t>
            </a:r>
          </a:p>
        </p:txBody>
      </p:sp>
      <p:sp>
        <p:nvSpPr>
          <p:cNvPr id="10" name="文本框 9">
            <a:extLst>
              <a:ext uri="{FF2B5EF4-FFF2-40B4-BE49-F238E27FC236}">
                <a16:creationId xmlns:a16="http://schemas.microsoft.com/office/drawing/2014/main" id="{BBB36AB2-4C73-BF8A-F5AB-B6E3D6D02D8E}"/>
              </a:ext>
            </a:extLst>
          </p:cNvPr>
          <p:cNvSpPr txBox="1"/>
          <p:nvPr/>
        </p:nvSpPr>
        <p:spPr>
          <a:xfrm>
            <a:off x="6192083" y="1864272"/>
            <a:ext cx="1907627" cy="369332"/>
          </a:xfrm>
          <a:prstGeom prst="rect">
            <a:avLst/>
          </a:prstGeom>
          <a:noFill/>
        </p:spPr>
        <p:txBody>
          <a:bodyPr wrap="square" rtlCol="0">
            <a:spAutoFit/>
          </a:bodyPr>
          <a:lstStyle/>
          <a:p>
            <a:r>
              <a:rPr kumimoji="1" lang="zh-CN" altLang="en-US"/>
              <a:t>机器学习</a:t>
            </a:r>
            <a:endParaRPr kumimoji="1" lang="zh-CN" altLang="en-US" dirty="0"/>
          </a:p>
        </p:txBody>
      </p:sp>
      <p:sp>
        <p:nvSpPr>
          <p:cNvPr id="13" name="椭圆 12">
            <a:extLst>
              <a:ext uri="{FF2B5EF4-FFF2-40B4-BE49-F238E27FC236}">
                <a16:creationId xmlns:a16="http://schemas.microsoft.com/office/drawing/2014/main" id="{A865DA92-F088-5645-8B78-C7F56D5FDF41}"/>
              </a:ext>
            </a:extLst>
          </p:cNvPr>
          <p:cNvSpPr/>
          <p:nvPr/>
        </p:nvSpPr>
        <p:spPr>
          <a:xfrm>
            <a:off x="4888806" y="2588905"/>
            <a:ext cx="3210904" cy="32443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84184F15-6136-3E60-8A9B-09E7EB5A13AF}"/>
              </a:ext>
            </a:extLst>
          </p:cNvPr>
          <p:cNvSpPr txBox="1"/>
          <p:nvPr/>
        </p:nvSpPr>
        <p:spPr>
          <a:xfrm>
            <a:off x="5623501" y="3241841"/>
            <a:ext cx="1587060" cy="369332"/>
          </a:xfrm>
          <a:prstGeom prst="rect">
            <a:avLst/>
          </a:prstGeom>
          <a:noFill/>
        </p:spPr>
        <p:txBody>
          <a:bodyPr wrap="square" rtlCol="0">
            <a:spAutoFit/>
          </a:bodyPr>
          <a:lstStyle/>
          <a:p>
            <a:r>
              <a:rPr kumimoji="1" lang="zh-CN" altLang="en-US">
                <a:solidFill>
                  <a:schemeClr val="bg1"/>
                </a:solidFill>
              </a:rPr>
              <a:t>人工神经网络</a:t>
            </a:r>
            <a:endParaRPr kumimoji="1" lang="zh-CN" altLang="en-US" dirty="0">
              <a:solidFill>
                <a:schemeClr val="bg1"/>
              </a:solidFill>
            </a:endParaRPr>
          </a:p>
        </p:txBody>
      </p:sp>
      <p:sp>
        <p:nvSpPr>
          <p:cNvPr id="19" name="椭圆 18">
            <a:extLst>
              <a:ext uri="{FF2B5EF4-FFF2-40B4-BE49-F238E27FC236}">
                <a16:creationId xmlns:a16="http://schemas.microsoft.com/office/drawing/2014/main" id="{EF3F3791-7DB4-2F55-AC0C-FE39191E20CD}"/>
              </a:ext>
            </a:extLst>
          </p:cNvPr>
          <p:cNvSpPr/>
          <p:nvPr/>
        </p:nvSpPr>
        <p:spPr>
          <a:xfrm>
            <a:off x="5435338" y="3941379"/>
            <a:ext cx="1765738" cy="1592317"/>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1C6CF45D-36C6-494B-8FF1-87E2AB362D60}"/>
              </a:ext>
            </a:extLst>
          </p:cNvPr>
          <p:cNvSpPr txBox="1"/>
          <p:nvPr/>
        </p:nvSpPr>
        <p:spPr>
          <a:xfrm>
            <a:off x="5711234" y="4601792"/>
            <a:ext cx="1213946" cy="369332"/>
          </a:xfrm>
          <a:prstGeom prst="rect">
            <a:avLst/>
          </a:prstGeom>
          <a:noFill/>
        </p:spPr>
        <p:txBody>
          <a:bodyPr wrap="square" rtlCol="0">
            <a:spAutoFit/>
          </a:bodyPr>
          <a:lstStyle/>
          <a:p>
            <a:r>
              <a:rPr kumimoji="1" lang="zh-CN" altLang="en-US">
                <a:solidFill>
                  <a:schemeClr val="bg1"/>
                </a:solidFill>
              </a:rPr>
              <a:t>深度学习</a:t>
            </a:r>
          </a:p>
        </p:txBody>
      </p:sp>
      <p:sp>
        <p:nvSpPr>
          <p:cNvPr id="21" name="文本框 20">
            <a:extLst>
              <a:ext uri="{FF2B5EF4-FFF2-40B4-BE49-F238E27FC236}">
                <a16:creationId xmlns:a16="http://schemas.microsoft.com/office/drawing/2014/main" id="{AF3A9769-3AB6-6A7A-0CD8-0787BE44863E}"/>
              </a:ext>
            </a:extLst>
          </p:cNvPr>
          <p:cNvSpPr txBox="1"/>
          <p:nvPr/>
        </p:nvSpPr>
        <p:spPr>
          <a:xfrm>
            <a:off x="7258759" y="3459225"/>
            <a:ext cx="362728" cy="1569660"/>
          </a:xfrm>
          <a:prstGeom prst="rect">
            <a:avLst/>
          </a:prstGeom>
          <a:noFill/>
        </p:spPr>
        <p:txBody>
          <a:bodyPr wrap="square" rtlCol="0">
            <a:spAutoFit/>
          </a:bodyPr>
          <a:lstStyle/>
          <a:p>
            <a:r>
              <a:rPr kumimoji="1" lang="zh-CN" altLang="en-US" sz="1600">
                <a:solidFill>
                  <a:schemeClr val="bg1"/>
                </a:solidFill>
              </a:rPr>
              <a:t>反向传播算法</a:t>
            </a:r>
          </a:p>
        </p:txBody>
      </p:sp>
    </p:spTree>
    <p:extLst>
      <p:ext uri="{BB962C8B-B14F-4D97-AF65-F5344CB8AC3E}">
        <p14:creationId xmlns:p14="http://schemas.microsoft.com/office/powerpoint/2010/main" val="653297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Back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Propagation?</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内容占位符 7">
            <a:extLst>
              <a:ext uri="{FF2B5EF4-FFF2-40B4-BE49-F238E27FC236}">
                <a16:creationId xmlns:a16="http://schemas.microsoft.com/office/drawing/2014/main" id="{B3B1E85C-6096-2C69-9BFE-15C900C27EB6}"/>
              </a:ext>
            </a:extLst>
          </p:cNvPr>
          <p:cNvPicPr>
            <a:picLocks noChangeAspect="1"/>
          </p:cNvPicPr>
          <p:nvPr/>
        </p:nvPicPr>
        <p:blipFill>
          <a:blip r:embed="rId4"/>
          <a:stretch>
            <a:fillRect/>
          </a:stretch>
        </p:blipFill>
        <p:spPr>
          <a:xfrm>
            <a:off x="2039880" y="1437849"/>
            <a:ext cx="7423807" cy="3699192"/>
          </a:xfrm>
          <a:prstGeom prst="rect">
            <a:avLst/>
          </a:prstGeom>
          <a:solidFill>
            <a:schemeClr val="bg1"/>
          </a:solidFill>
        </p:spPr>
      </p:pic>
      <p:pic>
        <p:nvPicPr>
          <p:cNvPr id="6" name="图片 5">
            <a:extLst>
              <a:ext uri="{FF2B5EF4-FFF2-40B4-BE49-F238E27FC236}">
                <a16:creationId xmlns:a16="http://schemas.microsoft.com/office/drawing/2014/main" id="{157725DC-C075-1239-34A4-D2CDA40BBF12}"/>
              </a:ext>
            </a:extLst>
          </p:cNvPr>
          <p:cNvPicPr>
            <a:picLocks noChangeAspect="1"/>
          </p:cNvPicPr>
          <p:nvPr/>
        </p:nvPicPr>
        <p:blipFill>
          <a:blip r:embed="rId5"/>
          <a:stretch>
            <a:fillRect/>
          </a:stretch>
        </p:blipFill>
        <p:spPr>
          <a:xfrm>
            <a:off x="1917960" y="1973894"/>
            <a:ext cx="457200" cy="609600"/>
          </a:xfrm>
          <a:prstGeom prst="rect">
            <a:avLst/>
          </a:prstGeom>
        </p:spPr>
      </p:pic>
      <p:pic>
        <p:nvPicPr>
          <p:cNvPr id="9" name="图片 8">
            <a:extLst>
              <a:ext uri="{FF2B5EF4-FFF2-40B4-BE49-F238E27FC236}">
                <a16:creationId xmlns:a16="http://schemas.microsoft.com/office/drawing/2014/main" id="{C7E499FB-2FA2-63E5-0DDA-ECE2160015AD}"/>
              </a:ext>
            </a:extLst>
          </p:cNvPr>
          <p:cNvPicPr>
            <a:picLocks noChangeAspect="1"/>
          </p:cNvPicPr>
          <p:nvPr/>
        </p:nvPicPr>
        <p:blipFill>
          <a:blip r:embed="rId5"/>
          <a:stretch>
            <a:fillRect/>
          </a:stretch>
        </p:blipFill>
        <p:spPr>
          <a:xfrm rot="10435574">
            <a:off x="1917960" y="3250667"/>
            <a:ext cx="457200" cy="609600"/>
          </a:xfrm>
          <a:prstGeom prst="rect">
            <a:avLst/>
          </a:prstGeom>
        </p:spPr>
      </p:pic>
      <p:pic>
        <p:nvPicPr>
          <p:cNvPr id="11" name="图片 10">
            <a:extLst>
              <a:ext uri="{FF2B5EF4-FFF2-40B4-BE49-F238E27FC236}">
                <a16:creationId xmlns:a16="http://schemas.microsoft.com/office/drawing/2014/main" id="{B42B8229-CA9E-B468-95D9-727AF7C88BC8}"/>
              </a:ext>
            </a:extLst>
          </p:cNvPr>
          <p:cNvPicPr>
            <a:picLocks noChangeAspect="1"/>
          </p:cNvPicPr>
          <p:nvPr/>
        </p:nvPicPr>
        <p:blipFill>
          <a:blip r:embed="rId5"/>
          <a:stretch>
            <a:fillRect/>
          </a:stretch>
        </p:blipFill>
        <p:spPr>
          <a:xfrm>
            <a:off x="3624840" y="2583494"/>
            <a:ext cx="457200" cy="609600"/>
          </a:xfrm>
          <a:prstGeom prst="rect">
            <a:avLst/>
          </a:prstGeom>
        </p:spPr>
      </p:pic>
      <p:pic>
        <p:nvPicPr>
          <p:cNvPr id="14" name="图片 13">
            <a:extLst>
              <a:ext uri="{FF2B5EF4-FFF2-40B4-BE49-F238E27FC236}">
                <a16:creationId xmlns:a16="http://schemas.microsoft.com/office/drawing/2014/main" id="{4D38E13A-A295-6D6F-6D14-0D197BD04452}"/>
              </a:ext>
            </a:extLst>
          </p:cNvPr>
          <p:cNvPicPr>
            <a:picLocks noChangeAspect="1"/>
          </p:cNvPicPr>
          <p:nvPr/>
        </p:nvPicPr>
        <p:blipFill>
          <a:blip r:embed="rId5"/>
          <a:stretch>
            <a:fillRect/>
          </a:stretch>
        </p:blipFill>
        <p:spPr>
          <a:xfrm>
            <a:off x="1963680" y="4512201"/>
            <a:ext cx="457200" cy="609600"/>
          </a:xfrm>
          <a:prstGeom prst="rect">
            <a:avLst/>
          </a:prstGeom>
        </p:spPr>
      </p:pic>
      <p:pic>
        <p:nvPicPr>
          <p:cNvPr id="15" name="图片 14">
            <a:extLst>
              <a:ext uri="{FF2B5EF4-FFF2-40B4-BE49-F238E27FC236}">
                <a16:creationId xmlns:a16="http://schemas.microsoft.com/office/drawing/2014/main" id="{88C7C2D4-17AD-C4BB-1B81-EE47CA2D05C7}"/>
              </a:ext>
            </a:extLst>
          </p:cNvPr>
          <p:cNvPicPr>
            <a:picLocks noChangeAspect="1"/>
          </p:cNvPicPr>
          <p:nvPr/>
        </p:nvPicPr>
        <p:blipFill>
          <a:blip r:embed="rId5"/>
          <a:stretch>
            <a:fillRect/>
          </a:stretch>
        </p:blipFill>
        <p:spPr>
          <a:xfrm rot="10956058">
            <a:off x="3677216" y="3860267"/>
            <a:ext cx="457200" cy="609600"/>
          </a:xfrm>
          <a:prstGeom prst="rect">
            <a:avLst/>
          </a:prstGeom>
        </p:spPr>
      </p:pic>
      <p:pic>
        <p:nvPicPr>
          <p:cNvPr id="16" name="图片 15">
            <a:extLst>
              <a:ext uri="{FF2B5EF4-FFF2-40B4-BE49-F238E27FC236}">
                <a16:creationId xmlns:a16="http://schemas.microsoft.com/office/drawing/2014/main" id="{AB28346E-118E-223C-F93F-ABCE2CC43577}"/>
              </a:ext>
            </a:extLst>
          </p:cNvPr>
          <p:cNvPicPr>
            <a:picLocks noChangeAspect="1"/>
          </p:cNvPicPr>
          <p:nvPr/>
        </p:nvPicPr>
        <p:blipFill>
          <a:blip r:embed="rId5"/>
          <a:stretch>
            <a:fillRect/>
          </a:stretch>
        </p:blipFill>
        <p:spPr>
          <a:xfrm rot="11369302">
            <a:off x="5331719" y="2991587"/>
            <a:ext cx="457200" cy="609600"/>
          </a:xfrm>
          <a:prstGeom prst="rect">
            <a:avLst/>
          </a:prstGeom>
        </p:spPr>
      </p:pic>
      <p:pic>
        <p:nvPicPr>
          <p:cNvPr id="17" name="图片 16">
            <a:extLst>
              <a:ext uri="{FF2B5EF4-FFF2-40B4-BE49-F238E27FC236}">
                <a16:creationId xmlns:a16="http://schemas.microsoft.com/office/drawing/2014/main" id="{B1588E22-5A3B-5925-EFC9-6E2C8BF87093}"/>
              </a:ext>
            </a:extLst>
          </p:cNvPr>
          <p:cNvPicPr>
            <a:picLocks noChangeAspect="1"/>
          </p:cNvPicPr>
          <p:nvPr/>
        </p:nvPicPr>
        <p:blipFill>
          <a:blip r:embed="rId5"/>
          <a:stretch>
            <a:fillRect/>
          </a:stretch>
        </p:blipFill>
        <p:spPr>
          <a:xfrm rot="11118697">
            <a:off x="7038598" y="2982645"/>
            <a:ext cx="457200" cy="609600"/>
          </a:xfrm>
          <a:prstGeom prst="rect">
            <a:avLst/>
          </a:prstGeom>
        </p:spPr>
      </p:pic>
      <p:pic>
        <p:nvPicPr>
          <p:cNvPr id="18" name="图片 17">
            <a:extLst>
              <a:ext uri="{FF2B5EF4-FFF2-40B4-BE49-F238E27FC236}">
                <a16:creationId xmlns:a16="http://schemas.microsoft.com/office/drawing/2014/main" id="{DE51417A-220A-4F84-4BED-8F7260404D6D}"/>
              </a:ext>
            </a:extLst>
          </p:cNvPr>
          <p:cNvPicPr>
            <a:picLocks noChangeAspect="1"/>
          </p:cNvPicPr>
          <p:nvPr/>
        </p:nvPicPr>
        <p:blipFill>
          <a:blip r:embed="rId5"/>
          <a:stretch>
            <a:fillRect/>
          </a:stretch>
        </p:blipFill>
        <p:spPr>
          <a:xfrm rot="10800000">
            <a:off x="8699759" y="3665058"/>
            <a:ext cx="457200" cy="609600"/>
          </a:xfrm>
          <a:prstGeom prst="rect">
            <a:avLst/>
          </a:prstGeom>
        </p:spPr>
      </p:pic>
      <p:cxnSp>
        <p:nvCxnSpPr>
          <p:cNvPr id="19" name="直线箭头连接符 18">
            <a:extLst>
              <a:ext uri="{FF2B5EF4-FFF2-40B4-BE49-F238E27FC236}">
                <a16:creationId xmlns:a16="http://schemas.microsoft.com/office/drawing/2014/main" id="{B23A5772-B0B8-EF1B-7C0E-817B3E757925}"/>
              </a:ext>
            </a:extLst>
          </p:cNvPr>
          <p:cNvCxnSpPr>
            <a:endCxn id="11" idx="1"/>
          </p:cNvCxnSpPr>
          <p:nvPr/>
        </p:nvCxnSpPr>
        <p:spPr>
          <a:xfrm>
            <a:off x="2375160" y="2278694"/>
            <a:ext cx="1249680" cy="609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2CBE2E86-1198-E97D-306E-1A7578402B28}"/>
              </a:ext>
            </a:extLst>
          </p:cNvPr>
          <p:cNvCxnSpPr>
            <a:endCxn id="11" idx="1"/>
          </p:cNvCxnSpPr>
          <p:nvPr/>
        </p:nvCxnSpPr>
        <p:spPr>
          <a:xfrm flipV="1">
            <a:off x="2375160" y="2888294"/>
            <a:ext cx="1249680" cy="6671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9BC3D4DD-F797-A2E2-AD6C-FC7BBCE1CB1E}"/>
              </a:ext>
            </a:extLst>
          </p:cNvPr>
          <p:cNvCxnSpPr>
            <a:endCxn id="15" idx="3"/>
          </p:cNvCxnSpPr>
          <p:nvPr/>
        </p:nvCxnSpPr>
        <p:spPr>
          <a:xfrm>
            <a:off x="2420880" y="2278694"/>
            <a:ext cx="1256572" cy="1875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D3E63889-0F5F-B817-C346-D223D9335D0D}"/>
              </a:ext>
            </a:extLst>
          </p:cNvPr>
          <p:cNvCxnSpPr>
            <a:stCxn id="9" idx="1"/>
            <a:endCxn id="15" idx="3"/>
          </p:cNvCxnSpPr>
          <p:nvPr/>
        </p:nvCxnSpPr>
        <p:spPr>
          <a:xfrm>
            <a:off x="2373877" y="3531279"/>
            <a:ext cx="1303575" cy="6234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A4C67F27-2A01-860E-B083-549ACD3F8623}"/>
              </a:ext>
            </a:extLst>
          </p:cNvPr>
          <p:cNvCxnSpPr>
            <a:stCxn id="14" idx="3"/>
            <a:endCxn id="11" idx="1"/>
          </p:cNvCxnSpPr>
          <p:nvPr/>
        </p:nvCxnSpPr>
        <p:spPr>
          <a:xfrm flipV="1">
            <a:off x="2420880" y="2888294"/>
            <a:ext cx="1203960" cy="19287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EDC439F4-424B-9D71-0665-84679849BDA3}"/>
              </a:ext>
            </a:extLst>
          </p:cNvPr>
          <p:cNvCxnSpPr>
            <a:endCxn id="15" idx="3"/>
          </p:cNvCxnSpPr>
          <p:nvPr/>
        </p:nvCxnSpPr>
        <p:spPr>
          <a:xfrm flipV="1">
            <a:off x="2451360" y="4154693"/>
            <a:ext cx="1226092" cy="6623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0396AAC8-E919-EEB2-AE90-777B7BB6CE94}"/>
              </a:ext>
            </a:extLst>
          </p:cNvPr>
          <p:cNvCxnSpPr>
            <a:stCxn id="11" idx="3"/>
            <a:endCxn id="16" idx="3"/>
          </p:cNvCxnSpPr>
          <p:nvPr/>
        </p:nvCxnSpPr>
        <p:spPr>
          <a:xfrm>
            <a:off x="4082040" y="2888294"/>
            <a:ext cx="1252806" cy="3704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51193988-98C8-B500-97E3-0988B73610ED}"/>
              </a:ext>
            </a:extLst>
          </p:cNvPr>
          <p:cNvCxnSpPr>
            <a:stCxn id="15" idx="1"/>
            <a:endCxn id="16" idx="3"/>
          </p:cNvCxnSpPr>
          <p:nvPr/>
        </p:nvCxnSpPr>
        <p:spPr>
          <a:xfrm flipV="1">
            <a:off x="4134180" y="3258703"/>
            <a:ext cx="1200666" cy="9167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304C5B32-7A68-08B8-2824-E5B8F745FE22}"/>
              </a:ext>
            </a:extLst>
          </p:cNvPr>
          <p:cNvCxnSpPr>
            <a:stCxn id="16" idx="1"/>
          </p:cNvCxnSpPr>
          <p:nvPr/>
        </p:nvCxnSpPr>
        <p:spPr>
          <a:xfrm>
            <a:off x="5785792" y="3334071"/>
            <a:ext cx="122557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BEC246FA-E07B-0AEB-6A56-8F62675B2539}"/>
              </a:ext>
            </a:extLst>
          </p:cNvPr>
          <p:cNvCxnSpPr>
            <a:stCxn id="17" idx="1"/>
            <a:endCxn id="18" idx="3"/>
          </p:cNvCxnSpPr>
          <p:nvPr/>
        </p:nvCxnSpPr>
        <p:spPr>
          <a:xfrm>
            <a:off x="7494816" y="3308607"/>
            <a:ext cx="1204943" cy="6612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4D12E4E1-B474-3BE3-688B-FB9792B040ED}"/>
              </a:ext>
            </a:extLst>
          </p:cNvPr>
          <p:cNvCxnSpPr/>
          <p:nvPr/>
        </p:nvCxnSpPr>
        <p:spPr>
          <a:xfrm flipH="1">
            <a:off x="1915188" y="5434760"/>
            <a:ext cx="7423807" cy="1524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C6135C8F-FA99-1345-F382-24196BE135CF}"/>
              </a:ext>
            </a:extLst>
          </p:cNvPr>
          <p:cNvSpPr txBox="1"/>
          <p:nvPr/>
        </p:nvSpPr>
        <p:spPr>
          <a:xfrm>
            <a:off x="5334846" y="5616674"/>
            <a:ext cx="1402080" cy="369332"/>
          </a:xfrm>
          <a:prstGeom prst="rect">
            <a:avLst/>
          </a:prstGeom>
          <a:noFill/>
        </p:spPr>
        <p:txBody>
          <a:bodyPr wrap="square" rtlCol="0">
            <a:spAutoFit/>
          </a:bodyPr>
          <a:lstStyle/>
          <a:p>
            <a:r>
              <a:rPr kumimoji="1" lang="en-US" altLang="zh-CN" dirty="0"/>
              <a:t>Error</a:t>
            </a:r>
            <a:endParaRPr kumimoji="1" lang="zh-CN" altLang="en-US" dirty="0"/>
          </a:p>
        </p:txBody>
      </p:sp>
      <p:sp>
        <p:nvSpPr>
          <p:cNvPr id="31" name="禁止符 30">
            <a:extLst>
              <a:ext uri="{FF2B5EF4-FFF2-40B4-BE49-F238E27FC236}">
                <a16:creationId xmlns:a16="http://schemas.microsoft.com/office/drawing/2014/main" id="{8C0E26CD-3E44-75A7-E11F-D45A35FACABF}"/>
              </a:ext>
            </a:extLst>
          </p:cNvPr>
          <p:cNvSpPr/>
          <p:nvPr/>
        </p:nvSpPr>
        <p:spPr>
          <a:xfrm>
            <a:off x="8699759" y="3717072"/>
            <a:ext cx="457200" cy="557587"/>
          </a:xfrm>
          <a:prstGeom prst="noSmoking">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2" name="禁止符 31">
            <a:extLst>
              <a:ext uri="{FF2B5EF4-FFF2-40B4-BE49-F238E27FC236}">
                <a16:creationId xmlns:a16="http://schemas.microsoft.com/office/drawing/2014/main" id="{EE4A1367-9B51-483B-ED66-A882A4834427}"/>
              </a:ext>
            </a:extLst>
          </p:cNvPr>
          <p:cNvSpPr/>
          <p:nvPr/>
        </p:nvSpPr>
        <p:spPr>
          <a:xfrm>
            <a:off x="7005109" y="3039332"/>
            <a:ext cx="457200" cy="557587"/>
          </a:xfrm>
          <a:prstGeom prst="noSmoking">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禁止符 32">
            <a:extLst>
              <a:ext uri="{FF2B5EF4-FFF2-40B4-BE49-F238E27FC236}">
                <a16:creationId xmlns:a16="http://schemas.microsoft.com/office/drawing/2014/main" id="{1020E77C-5186-C361-5425-A1226F472CB8}"/>
              </a:ext>
            </a:extLst>
          </p:cNvPr>
          <p:cNvSpPr/>
          <p:nvPr/>
        </p:nvSpPr>
        <p:spPr>
          <a:xfrm>
            <a:off x="5319586" y="3039331"/>
            <a:ext cx="457200" cy="557587"/>
          </a:xfrm>
          <a:prstGeom prst="noSmoking">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4" name="禁止符 33">
            <a:extLst>
              <a:ext uri="{FF2B5EF4-FFF2-40B4-BE49-F238E27FC236}">
                <a16:creationId xmlns:a16="http://schemas.microsoft.com/office/drawing/2014/main" id="{5A05CA53-BD66-73BE-6911-20ECE49C03EC}"/>
              </a:ext>
            </a:extLst>
          </p:cNvPr>
          <p:cNvSpPr/>
          <p:nvPr/>
        </p:nvSpPr>
        <p:spPr>
          <a:xfrm>
            <a:off x="3655320" y="3953529"/>
            <a:ext cx="457200" cy="557587"/>
          </a:xfrm>
          <a:prstGeom prst="noSmoking">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5" name="禁止符 34">
            <a:extLst>
              <a:ext uri="{FF2B5EF4-FFF2-40B4-BE49-F238E27FC236}">
                <a16:creationId xmlns:a16="http://schemas.microsoft.com/office/drawing/2014/main" id="{F9DB4CBA-13E0-6169-C4FC-31714D1B9353}"/>
              </a:ext>
            </a:extLst>
          </p:cNvPr>
          <p:cNvSpPr/>
          <p:nvPr/>
        </p:nvSpPr>
        <p:spPr>
          <a:xfrm>
            <a:off x="1888172" y="3287445"/>
            <a:ext cx="457200" cy="557587"/>
          </a:xfrm>
          <a:prstGeom prst="noSmoking">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719552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DL?</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2" name="组 23">
            <a:extLst>
              <a:ext uri="{FF2B5EF4-FFF2-40B4-BE49-F238E27FC236}">
                <a16:creationId xmlns:a16="http://schemas.microsoft.com/office/drawing/2014/main" id="{08A9B100-43C5-8492-F588-21CB5F8BE885}"/>
              </a:ext>
            </a:extLst>
          </p:cNvPr>
          <p:cNvGrpSpPr/>
          <p:nvPr/>
        </p:nvGrpSpPr>
        <p:grpSpPr>
          <a:xfrm>
            <a:off x="901723" y="2235200"/>
            <a:ext cx="5082843" cy="2387600"/>
            <a:chOff x="4544703" y="1317630"/>
            <a:chExt cx="5082843" cy="2387600"/>
          </a:xfrm>
        </p:grpSpPr>
        <p:sp>
          <p:nvSpPr>
            <p:cNvPr id="3" name="标题 1">
              <a:extLst>
                <a:ext uri="{FF2B5EF4-FFF2-40B4-BE49-F238E27FC236}">
                  <a16:creationId xmlns:a16="http://schemas.microsoft.com/office/drawing/2014/main" id="{DE5EA4BB-5C4C-9F3E-53B9-D900C8097572}"/>
                </a:ext>
              </a:extLst>
            </p:cNvPr>
            <p:cNvSpPr txBox="1">
              <a:spLocks/>
            </p:cNvSpPr>
            <p:nvPr/>
          </p:nvSpPr>
          <p:spPr>
            <a:xfrm>
              <a:off x="4544703" y="1317630"/>
              <a:ext cx="5082843"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zh-CN">
                  <a:latin typeface="Abadi MT Condensed Extra Bold" charset="0"/>
                  <a:ea typeface="Abadi MT Condensed Extra Bold" charset="0"/>
                  <a:cs typeface="Abadi MT Condensed Extra Bold" charset="0"/>
                </a:rPr>
                <a:t>Deep            Learning</a:t>
              </a:r>
              <a:endParaRPr kumimoji="1" lang="zh-CN" altLang="en-US" dirty="0">
                <a:latin typeface="Abadi MT Condensed Extra Bold" charset="0"/>
                <a:ea typeface="Abadi MT Condensed Extra Bold" charset="0"/>
                <a:cs typeface="Abadi MT Condensed Extra Bold" charset="0"/>
              </a:endParaRPr>
            </a:p>
          </p:txBody>
        </p:sp>
        <p:pic>
          <p:nvPicPr>
            <p:cNvPr id="4" name="图片 3">
              <a:extLst>
                <a:ext uri="{FF2B5EF4-FFF2-40B4-BE49-F238E27FC236}">
                  <a16:creationId xmlns:a16="http://schemas.microsoft.com/office/drawing/2014/main" id="{75F9EEA4-A964-117F-2609-1D9AC4A4A8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03501" y="1317630"/>
              <a:ext cx="3203519" cy="2058127"/>
            </a:xfrm>
            <a:prstGeom prst="rect">
              <a:avLst/>
            </a:prstGeom>
          </p:spPr>
        </p:pic>
      </p:grpSp>
    </p:spTree>
    <p:extLst>
      <p:ext uri="{BB962C8B-B14F-4D97-AF65-F5344CB8AC3E}">
        <p14:creationId xmlns:p14="http://schemas.microsoft.com/office/powerpoint/2010/main" val="298183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Hot </a:t>
            </a:r>
            <a:r>
              <a:rPr lang="en-US" altLang="zh-CN" sz="3600" dirty="0" err="1">
                <a:solidFill>
                  <a:srgbClr val="C00000"/>
                </a:solidFill>
                <a:latin typeface="微软雅黑" panose="020B0503020204020204" pitchFamily="34" charset="-122"/>
                <a:ea typeface="微软雅黑" panose="020B0503020204020204" pitchFamily="34" charset="-122"/>
              </a:rPr>
              <a:t>ChatGPT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990E4447-268C-5280-9C1A-8097C8F627BE}"/>
              </a:ext>
            </a:extLst>
          </p:cNvPr>
          <p:cNvPicPr>
            <a:picLocks noChangeAspect="1"/>
          </p:cNvPicPr>
          <p:nvPr/>
        </p:nvPicPr>
        <p:blipFill>
          <a:blip r:embed="rId4"/>
          <a:stretch>
            <a:fillRect/>
          </a:stretch>
        </p:blipFill>
        <p:spPr>
          <a:xfrm>
            <a:off x="572029" y="1307063"/>
            <a:ext cx="5304491" cy="4509192"/>
          </a:xfrm>
          <a:prstGeom prst="rect">
            <a:avLst/>
          </a:prstGeom>
        </p:spPr>
      </p:pic>
      <p:pic>
        <p:nvPicPr>
          <p:cNvPr id="2050" name="Picture 2">
            <a:extLst>
              <a:ext uri="{FF2B5EF4-FFF2-40B4-BE49-F238E27FC236}">
                <a16:creationId xmlns:a16="http://schemas.microsoft.com/office/drawing/2014/main" id="{ACE2902C-3D35-F75C-0157-FE50890E0C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2148" y="1825122"/>
            <a:ext cx="6327626" cy="320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338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DL?</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2" name="组 23">
            <a:extLst>
              <a:ext uri="{FF2B5EF4-FFF2-40B4-BE49-F238E27FC236}">
                <a16:creationId xmlns:a16="http://schemas.microsoft.com/office/drawing/2014/main" id="{08A9B100-43C5-8492-F588-21CB5F8BE885}"/>
              </a:ext>
            </a:extLst>
          </p:cNvPr>
          <p:cNvGrpSpPr/>
          <p:nvPr/>
        </p:nvGrpSpPr>
        <p:grpSpPr>
          <a:xfrm>
            <a:off x="901723" y="2235200"/>
            <a:ext cx="5082843" cy="2387600"/>
            <a:chOff x="4544703" y="1317630"/>
            <a:chExt cx="5082843" cy="2387600"/>
          </a:xfrm>
        </p:grpSpPr>
        <p:sp>
          <p:nvSpPr>
            <p:cNvPr id="3" name="标题 1">
              <a:extLst>
                <a:ext uri="{FF2B5EF4-FFF2-40B4-BE49-F238E27FC236}">
                  <a16:creationId xmlns:a16="http://schemas.microsoft.com/office/drawing/2014/main" id="{DE5EA4BB-5C4C-9F3E-53B9-D900C8097572}"/>
                </a:ext>
              </a:extLst>
            </p:cNvPr>
            <p:cNvSpPr txBox="1">
              <a:spLocks/>
            </p:cNvSpPr>
            <p:nvPr/>
          </p:nvSpPr>
          <p:spPr>
            <a:xfrm>
              <a:off x="4544703" y="1317630"/>
              <a:ext cx="5082843"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zh-CN">
                  <a:latin typeface="Abadi MT Condensed Extra Bold" charset="0"/>
                  <a:ea typeface="Abadi MT Condensed Extra Bold" charset="0"/>
                  <a:cs typeface="Abadi MT Condensed Extra Bold" charset="0"/>
                </a:rPr>
                <a:t>Deep            Learning</a:t>
              </a:r>
              <a:endParaRPr kumimoji="1" lang="zh-CN" altLang="en-US" dirty="0">
                <a:latin typeface="Abadi MT Condensed Extra Bold" charset="0"/>
                <a:ea typeface="Abadi MT Condensed Extra Bold" charset="0"/>
                <a:cs typeface="Abadi MT Condensed Extra Bold" charset="0"/>
              </a:endParaRPr>
            </a:p>
          </p:txBody>
        </p:sp>
        <p:pic>
          <p:nvPicPr>
            <p:cNvPr id="4" name="图片 3">
              <a:extLst>
                <a:ext uri="{FF2B5EF4-FFF2-40B4-BE49-F238E27FC236}">
                  <a16:creationId xmlns:a16="http://schemas.microsoft.com/office/drawing/2014/main" id="{75F9EEA4-A964-117F-2609-1D9AC4A4A8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03501" y="1317630"/>
              <a:ext cx="3203519" cy="2058127"/>
            </a:xfrm>
            <a:prstGeom prst="rect">
              <a:avLst/>
            </a:prstGeom>
          </p:spPr>
        </p:pic>
      </p:grpSp>
      <p:cxnSp>
        <p:nvCxnSpPr>
          <p:cNvPr id="36" name="直线箭头连接符 35">
            <a:extLst>
              <a:ext uri="{FF2B5EF4-FFF2-40B4-BE49-F238E27FC236}">
                <a16:creationId xmlns:a16="http://schemas.microsoft.com/office/drawing/2014/main" id="{1A18DB92-F5E1-8A6D-E63E-46731C4FC834}"/>
              </a:ext>
            </a:extLst>
          </p:cNvPr>
          <p:cNvCxnSpPr/>
          <p:nvPr/>
        </p:nvCxnSpPr>
        <p:spPr>
          <a:xfrm flipV="1">
            <a:off x="5984566" y="2235200"/>
            <a:ext cx="999067" cy="1083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9D58C42-D442-177E-7879-BC642C60B208}"/>
              </a:ext>
            </a:extLst>
          </p:cNvPr>
          <p:cNvSpPr txBox="1"/>
          <p:nvPr/>
        </p:nvSpPr>
        <p:spPr>
          <a:xfrm>
            <a:off x="7576300" y="1659466"/>
            <a:ext cx="3200400" cy="707886"/>
          </a:xfrm>
          <a:prstGeom prst="rect">
            <a:avLst/>
          </a:prstGeom>
          <a:noFill/>
        </p:spPr>
        <p:txBody>
          <a:bodyPr wrap="square" rtlCol="0">
            <a:spAutoFit/>
          </a:bodyPr>
          <a:lstStyle/>
          <a:p>
            <a:r>
              <a:rPr kumimoji="1" lang="en-US" altLang="zh-CN" sz="4000">
                <a:latin typeface="+mj-lt"/>
              </a:rPr>
              <a:t>Deep?</a:t>
            </a:r>
            <a:endParaRPr kumimoji="1" lang="zh-CN" altLang="en-US" sz="4000" dirty="0">
              <a:latin typeface="+mj-lt"/>
            </a:endParaRPr>
          </a:p>
        </p:txBody>
      </p:sp>
    </p:spTree>
    <p:extLst>
      <p:ext uri="{BB962C8B-B14F-4D97-AF65-F5344CB8AC3E}">
        <p14:creationId xmlns:p14="http://schemas.microsoft.com/office/powerpoint/2010/main" val="810849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DL?</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2" name="组 23">
            <a:extLst>
              <a:ext uri="{FF2B5EF4-FFF2-40B4-BE49-F238E27FC236}">
                <a16:creationId xmlns:a16="http://schemas.microsoft.com/office/drawing/2014/main" id="{08A9B100-43C5-8492-F588-21CB5F8BE885}"/>
              </a:ext>
            </a:extLst>
          </p:cNvPr>
          <p:cNvGrpSpPr/>
          <p:nvPr/>
        </p:nvGrpSpPr>
        <p:grpSpPr>
          <a:xfrm>
            <a:off x="901723" y="2235200"/>
            <a:ext cx="5082843" cy="2387600"/>
            <a:chOff x="4544703" y="1317630"/>
            <a:chExt cx="5082843" cy="2387600"/>
          </a:xfrm>
        </p:grpSpPr>
        <p:sp>
          <p:nvSpPr>
            <p:cNvPr id="3" name="标题 1">
              <a:extLst>
                <a:ext uri="{FF2B5EF4-FFF2-40B4-BE49-F238E27FC236}">
                  <a16:creationId xmlns:a16="http://schemas.microsoft.com/office/drawing/2014/main" id="{DE5EA4BB-5C4C-9F3E-53B9-D900C8097572}"/>
                </a:ext>
              </a:extLst>
            </p:cNvPr>
            <p:cNvSpPr txBox="1">
              <a:spLocks/>
            </p:cNvSpPr>
            <p:nvPr/>
          </p:nvSpPr>
          <p:spPr>
            <a:xfrm>
              <a:off x="4544703" y="1317630"/>
              <a:ext cx="5082843"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zh-CN">
                  <a:latin typeface="Abadi MT Condensed Extra Bold" charset="0"/>
                  <a:ea typeface="Abadi MT Condensed Extra Bold" charset="0"/>
                  <a:cs typeface="Abadi MT Condensed Extra Bold" charset="0"/>
                </a:rPr>
                <a:t>Deep            Learning</a:t>
              </a:r>
              <a:endParaRPr kumimoji="1" lang="zh-CN" altLang="en-US" dirty="0">
                <a:latin typeface="Abadi MT Condensed Extra Bold" charset="0"/>
                <a:ea typeface="Abadi MT Condensed Extra Bold" charset="0"/>
                <a:cs typeface="Abadi MT Condensed Extra Bold" charset="0"/>
              </a:endParaRPr>
            </a:p>
          </p:txBody>
        </p:sp>
        <p:pic>
          <p:nvPicPr>
            <p:cNvPr id="4" name="图片 3">
              <a:extLst>
                <a:ext uri="{FF2B5EF4-FFF2-40B4-BE49-F238E27FC236}">
                  <a16:creationId xmlns:a16="http://schemas.microsoft.com/office/drawing/2014/main" id="{75F9EEA4-A964-117F-2609-1D9AC4A4A8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03501" y="1317630"/>
              <a:ext cx="3203519" cy="2058127"/>
            </a:xfrm>
            <a:prstGeom prst="rect">
              <a:avLst/>
            </a:prstGeom>
          </p:spPr>
        </p:pic>
      </p:grpSp>
      <p:cxnSp>
        <p:nvCxnSpPr>
          <p:cNvPr id="36" name="直线箭头连接符 35">
            <a:extLst>
              <a:ext uri="{FF2B5EF4-FFF2-40B4-BE49-F238E27FC236}">
                <a16:creationId xmlns:a16="http://schemas.microsoft.com/office/drawing/2014/main" id="{1A18DB92-F5E1-8A6D-E63E-46731C4FC834}"/>
              </a:ext>
            </a:extLst>
          </p:cNvPr>
          <p:cNvCxnSpPr/>
          <p:nvPr/>
        </p:nvCxnSpPr>
        <p:spPr>
          <a:xfrm flipV="1">
            <a:off x="5984566" y="2235200"/>
            <a:ext cx="999067" cy="1083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9D58C42-D442-177E-7879-BC642C60B208}"/>
              </a:ext>
            </a:extLst>
          </p:cNvPr>
          <p:cNvSpPr txBox="1"/>
          <p:nvPr/>
        </p:nvSpPr>
        <p:spPr>
          <a:xfrm>
            <a:off x="7576300" y="1659466"/>
            <a:ext cx="3200400" cy="707886"/>
          </a:xfrm>
          <a:prstGeom prst="rect">
            <a:avLst/>
          </a:prstGeom>
          <a:noFill/>
        </p:spPr>
        <p:txBody>
          <a:bodyPr wrap="square" rtlCol="0">
            <a:spAutoFit/>
          </a:bodyPr>
          <a:lstStyle/>
          <a:p>
            <a:r>
              <a:rPr kumimoji="1" lang="en-US" altLang="zh-CN" sz="4000" dirty="0">
                <a:latin typeface="+mj-lt"/>
              </a:rPr>
              <a:t>Deep?</a:t>
            </a:r>
            <a:endParaRPr kumimoji="1" lang="zh-CN" altLang="en-US" sz="4000" dirty="0">
              <a:latin typeface="+mj-lt"/>
            </a:endParaRPr>
          </a:p>
        </p:txBody>
      </p:sp>
      <p:sp>
        <p:nvSpPr>
          <p:cNvPr id="5" name="文本框 4">
            <a:extLst>
              <a:ext uri="{FF2B5EF4-FFF2-40B4-BE49-F238E27FC236}">
                <a16:creationId xmlns:a16="http://schemas.microsoft.com/office/drawing/2014/main" id="{1067D3C2-48E3-458E-5526-717AD2D040E4}"/>
              </a:ext>
            </a:extLst>
          </p:cNvPr>
          <p:cNvSpPr txBox="1"/>
          <p:nvPr/>
        </p:nvSpPr>
        <p:spPr>
          <a:xfrm>
            <a:off x="7576300" y="4558835"/>
            <a:ext cx="3824763" cy="707886"/>
          </a:xfrm>
          <a:prstGeom prst="rect">
            <a:avLst/>
          </a:prstGeom>
          <a:noFill/>
        </p:spPr>
        <p:txBody>
          <a:bodyPr wrap="square" rtlCol="0">
            <a:spAutoFit/>
          </a:bodyPr>
          <a:lstStyle/>
          <a:p>
            <a:r>
              <a:rPr kumimoji="1" lang="en-US" altLang="zh-CN" sz="4000" dirty="0">
                <a:latin typeface="+mj-lt"/>
              </a:rPr>
              <a:t>Feature</a:t>
            </a:r>
            <a:r>
              <a:rPr kumimoji="1" lang="zh-CN" altLang="en-US" sz="4000" dirty="0">
                <a:latin typeface="+mj-lt"/>
              </a:rPr>
              <a:t> </a:t>
            </a:r>
            <a:r>
              <a:rPr kumimoji="1" lang="en-US" altLang="zh-CN" sz="4000" dirty="0">
                <a:latin typeface="+mj-lt"/>
              </a:rPr>
              <a:t>Learning</a:t>
            </a:r>
            <a:endParaRPr kumimoji="1" lang="zh-CN" altLang="en-US" sz="4000" dirty="0">
              <a:latin typeface="+mj-lt"/>
            </a:endParaRPr>
          </a:p>
        </p:txBody>
      </p:sp>
      <p:cxnSp>
        <p:nvCxnSpPr>
          <p:cNvPr id="6" name="直线箭头连接符 5">
            <a:extLst>
              <a:ext uri="{FF2B5EF4-FFF2-40B4-BE49-F238E27FC236}">
                <a16:creationId xmlns:a16="http://schemas.microsoft.com/office/drawing/2014/main" id="{2BC6E719-3C33-1FA6-0795-BD27EF454A76}"/>
              </a:ext>
            </a:extLst>
          </p:cNvPr>
          <p:cNvCxnSpPr/>
          <p:nvPr/>
        </p:nvCxnSpPr>
        <p:spPr>
          <a:xfrm>
            <a:off x="5984566" y="3866372"/>
            <a:ext cx="999067" cy="917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533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098" name="Picture 2" descr="轻松理解skip-gram模型_吐泡泡的璐璐的博客-CSDN博客_skip-gram">
            <a:extLst>
              <a:ext uri="{FF2B5EF4-FFF2-40B4-BE49-F238E27FC236}">
                <a16:creationId xmlns:a16="http://schemas.microsoft.com/office/drawing/2014/main" id="{0A1A77AE-C86F-5D3C-15CB-DB7872E05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072" y="1249931"/>
            <a:ext cx="3724721" cy="472428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Word2Vec</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9" name="椭圆形标注 8">
            <a:extLst>
              <a:ext uri="{FF2B5EF4-FFF2-40B4-BE49-F238E27FC236}">
                <a16:creationId xmlns:a16="http://schemas.microsoft.com/office/drawing/2014/main" id="{EBF714A1-6C55-B440-4A74-C0A5A710C1CF}"/>
              </a:ext>
            </a:extLst>
          </p:cNvPr>
          <p:cNvSpPr/>
          <p:nvPr/>
        </p:nvSpPr>
        <p:spPr>
          <a:xfrm>
            <a:off x="1485269" y="2336750"/>
            <a:ext cx="60391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形标注 10">
            <a:extLst>
              <a:ext uri="{FF2B5EF4-FFF2-40B4-BE49-F238E27FC236}">
                <a16:creationId xmlns:a16="http://schemas.microsoft.com/office/drawing/2014/main" id="{D9C7671D-8AD4-3D3F-D12E-E67B66D07CD2}"/>
              </a:ext>
            </a:extLst>
          </p:cNvPr>
          <p:cNvSpPr/>
          <p:nvPr/>
        </p:nvSpPr>
        <p:spPr>
          <a:xfrm>
            <a:off x="2391713" y="2352670"/>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形标注 13">
            <a:extLst>
              <a:ext uri="{FF2B5EF4-FFF2-40B4-BE49-F238E27FC236}">
                <a16:creationId xmlns:a16="http://schemas.microsoft.com/office/drawing/2014/main" id="{1D16C900-3C6E-FBB5-781A-31F2234324E9}"/>
              </a:ext>
            </a:extLst>
          </p:cNvPr>
          <p:cNvSpPr/>
          <p:nvPr/>
        </p:nvSpPr>
        <p:spPr>
          <a:xfrm>
            <a:off x="3210579" y="2366318"/>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形标注 14">
            <a:extLst>
              <a:ext uri="{FF2B5EF4-FFF2-40B4-BE49-F238E27FC236}">
                <a16:creationId xmlns:a16="http://schemas.microsoft.com/office/drawing/2014/main" id="{5BCD54AE-32EC-0C1B-4234-1332B8583F43}"/>
              </a:ext>
            </a:extLst>
          </p:cNvPr>
          <p:cNvSpPr/>
          <p:nvPr/>
        </p:nvSpPr>
        <p:spPr>
          <a:xfrm>
            <a:off x="4124983" y="2407262"/>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形标注 15">
            <a:extLst>
              <a:ext uri="{FF2B5EF4-FFF2-40B4-BE49-F238E27FC236}">
                <a16:creationId xmlns:a16="http://schemas.microsoft.com/office/drawing/2014/main" id="{18E3719C-DAD7-98CF-1E81-8809C38FB387}"/>
              </a:ext>
            </a:extLst>
          </p:cNvPr>
          <p:cNvSpPr/>
          <p:nvPr/>
        </p:nvSpPr>
        <p:spPr>
          <a:xfrm>
            <a:off x="4957497" y="2379966"/>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形标注 16">
            <a:extLst>
              <a:ext uri="{FF2B5EF4-FFF2-40B4-BE49-F238E27FC236}">
                <a16:creationId xmlns:a16="http://schemas.microsoft.com/office/drawing/2014/main" id="{6250D929-7D22-3D9A-11B6-8027796E7AF0}"/>
              </a:ext>
            </a:extLst>
          </p:cNvPr>
          <p:cNvSpPr/>
          <p:nvPr/>
        </p:nvSpPr>
        <p:spPr>
          <a:xfrm>
            <a:off x="5885547" y="2407262"/>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形标注 17">
            <a:extLst>
              <a:ext uri="{FF2B5EF4-FFF2-40B4-BE49-F238E27FC236}">
                <a16:creationId xmlns:a16="http://schemas.microsoft.com/office/drawing/2014/main" id="{F7882EE1-AD8D-235B-CC8B-907636B8B2CA}"/>
              </a:ext>
            </a:extLst>
          </p:cNvPr>
          <p:cNvSpPr/>
          <p:nvPr/>
        </p:nvSpPr>
        <p:spPr>
          <a:xfrm>
            <a:off x="6840891" y="2420910"/>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CB4F827-5EA2-9B8B-D5E5-CF04C004EFCF}"/>
              </a:ext>
            </a:extLst>
          </p:cNvPr>
          <p:cNvSpPr txBox="1"/>
          <p:nvPr/>
        </p:nvSpPr>
        <p:spPr>
          <a:xfrm>
            <a:off x="1641086" y="2418426"/>
            <a:ext cx="540221" cy="369332"/>
          </a:xfrm>
          <a:prstGeom prst="rect">
            <a:avLst/>
          </a:prstGeom>
          <a:noFill/>
        </p:spPr>
        <p:txBody>
          <a:bodyPr wrap="square" rtlCol="0">
            <a:spAutoFit/>
          </a:bodyPr>
          <a:lstStyle/>
          <a:p>
            <a:r>
              <a:rPr lang="en-US" altLang="zh-CN" dirty="0"/>
              <a:t>I</a:t>
            </a:r>
            <a:endParaRPr lang="zh-CN" altLang="en-US" dirty="0"/>
          </a:p>
        </p:txBody>
      </p:sp>
      <p:sp>
        <p:nvSpPr>
          <p:cNvPr id="20" name="椭圆形标注 19">
            <a:extLst>
              <a:ext uri="{FF2B5EF4-FFF2-40B4-BE49-F238E27FC236}">
                <a16:creationId xmlns:a16="http://schemas.microsoft.com/office/drawing/2014/main" id="{83777840-CDB7-DC79-E540-E6E3D582A1CA}"/>
              </a:ext>
            </a:extLst>
          </p:cNvPr>
          <p:cNvSpPr/>
          <p:nvPr/>
        </p:nvSpPr>
        <p:spPr>
          <a:xfrm>
            <a:off x="2391711" y="2352670"/>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C985C3B-7977-E08B-E7F4-FAA56D437D55}"/>
              </a:ext>
            </a:extLst>
          </p:cNvPr>
          <p:cNvSpPr txBox="1"/>
          <p:nvPr/>
        </p:nvSpPr>
        <p:spPr>
          <a:xfrm>
            <a:off x="2408773" y="2411386"/>
            <a:ext cx="556144" cy="338554"/>
          </a:xfrm>
          <a:prstGeom prst="rect">
            <a:avLst/>
          </a:prstGeom>
          <a:noFill/>
        </p:spPr>
        <p:txBody>
          <a:bodyPr wrap="square" rtlCol="0">
            <a:spAutoFit/>
          </a:bodyPr>
          <a:lstStyle/>
          <a:p>
            <a:r>
              <a:rPr lang="en-US" altLang="zh-CN" sz="1600" dirty="0"/>
              <a:t>love </a:t>
            </a:r>
            <a:endParaRPr lang="zh-CN" altLang="en-US" sz="1600" dirty="0"/>
          </a:p>
        </p:txBody>
      </p:sp>
      <p:sp>
        <p:nvSpPr>
          <p:cNvPr id="22" name="文本框 21">
            <a:extLst>
              <a:ext uri="{FF2B5EF4-FFF2-40B4-BE49-F238E27FC236}">
                <a16:creationId xmlns:a16="http://schemas.microsoft.com/office/drawing/2014/main" id="{29721263-EC79-4049-EB7F-78D79438E3A5}"/>
              </a:ext>
            </a:extLst>
          </p:cNvPr>
          <p:cNvSpPr txBox="1"/>
          <p:nvPr/>
        </p:nvSpPr>
        <p:spPr>
          <a:xfrm>
            <a:off x="3157118" y="2420910"/>
            <a:ext cx="708557" cy="338554"/>
          </a:xfrm>
          <a:prstGeom prst="rect">
            <a:avLst/>
          </a:prstGeom>
          <a:noFill/>
        </p:spPr>
        <p:txBody>
          <a:bodyPr wrap="square" rtlCol="0">
            <a:spAutoFit/>
          </a:bodyPr>
          <a:lstStyle/>
          <a:p>
            <a:r>
              <a:rPr lang="en-US" altLang="zh-CN" sz="1600" dirty="0"/>
              <a:t>apple</a:t>
            </a:r>
            <a:endParaRPr lang="zh-CN" altLang="en-US" sz="1600" dirty="0"/>
          </a:p>
        </p:txBody>
      </p:sp>
      <p:sp>
        <p:nvSpPr>
          <p:cNvPr id="23" name="文本框 22">
            <a:extLst>
              <a:ext uri="{FF2B5EF4-FFF2-40B4-BE49-F238E27FC236}">
                <a16:creationId xmlns:a16="http://schemas.microsoft.com/office/drawing/2014/main" id="{AA07650F-3048-3826-EFD9-16822E9F020D}"/>
              </a:ext>
            </a:extLst>
          </p:cNvPr>
          <p:cNvSpPr txBox="1"/>
          <p:nvPr/>
        </p:nvSpPr>
        <p:spPr>
          <a:xfrm>
            <a:off x="4130659" y="2420910"/>
            <a:ext cx="573206" cy="369332"/>
          </a:xfrm>
          <a:prstGeom prst="rect">
            <a:avLst/>
          </a:prstGeom>
          <a:noFill/>
        </p:spPr>
        <p:txBody>
          <a:bodyPr wrap="square" rtlCol="0">
            <a:spAutoFit/>
          </a:bodyPr>
          <a:lstStyle/>
          <a:p>
            <a:r>
              <a:rPr lang="en-US" altLang="zh-CN" dirty="0"/>
              <a:t>   I</a:t>
            </a:r>
            <a:endParaRPr lang="zh-CN" altLang="en-US" dirty="0"/>
          </a:p>
        </p:txBody>
      </p:sp>
      <p:sp>
        <p:nvSpPr>
          <p:cNvPr id="24" name="文本框 23">
            <a:extLst>
              <a:ext uri="{FF2B5EF4-FFF2-40B4-BE49-F238E27FC236}">
                <a16:creationId xmlns:a16="http://schemas.microsoft.com/office/drawing/2014/main" id="{E78A65BB-1FBC-29C3-9DC2-8C3D1B502FB9}"/>
              </a:ext>
            </a:extLst>
          </p:cNvPr>
          <p:cNvSpPr txBox="1"/>
          <p:nvPr/>
        </p:nvSpPr>
        <p:spPr>
          <a:xfrm>
            <a:off x="4957497" y="2420910"/>
            <a:ext cx="594808" cy="369332"/>
          </a:xfrm>
          <a:prstGeom prst="rect">
            <a:avLst/>
          </a:prstGeom>
          <a:noFill/>
        </p:spPr>
        <p:txBody>
          <a:bodyPr wrap="square" rtlCol="0">
            <a:spAutoFit/>
          </a:bodyPr>
          <a:lstStyle/>
          <a:p>
            <a:r>
              <a:rPr lang="en-US" altLang="zh-CN" dirty="0"/>
              <a:t>also</a:t>
            </a:r>
            <a:endParaRPr lang="zh-CN" altLang="en-US" dirty="0"/>
          </a:p>
        </p:txBody>
      </p:sp>
      <p:sp>
        <p:nvSpPr>
          <p:cNvPr id="25" name="文本框 24">
            <a:extLst>
              <a:ext uri="{FF2B5EF4-FFF2-40B4-BE49-F238E27FC236}">
                <a16:creationId xmlns:a16="http://schemas.microsoft.com/office/drawing/2014/main" id="{13AFB9EA-38BC-8202-8559-CCB2F9BA89A4}"/>
              </a:ext>
            </a:extLst>
          </p:cNvPr>
          <p:cNvSpPr txBox="1"/>
          <p:nvPr/>
        </p:nvSpPr>
        <p:spPr>
          <a:xfrm>
            <a:off x="5911704" y="2420910"/>
            <a:ext cx="573206" cy="369332"/>
          </a:xfrm>
          <a:prstGeom prst="rect">
            <a:avLst/>
          </a:prstGeom>
          <a:noFill/>
        </p:spPr>
        <p:txBody>
          <a:bodyPr wrap="square" rtlCol="0">
            <a:spAutoFit/>
          </a:bodyPr>
          <a:lstStyle/>
          <a:p>
            <a:r>
              <a:rPr lang="en-US" altLang="zh-CN" dirty="0"/>
              <a:t>like</a:t>
            </a:r>
            <a:endParaRPr lang="zh-CN" altLang="en-US" dirty="0"/>
          </a:p>
        </p:txBody>
      </p:sp>
      <p:sp>
        <p:nvSpPr>
          <p:cNvPr id="26" name="文本框 25">
            <a:extLst>
              <a:ext uri="{FF2B5EF4-FFF2-40B4-BE49-F238E27FC236}">
                <a16:creationId xmlns:a16="http://schemas.microsoft.com/office/drawing/2014/main" id="{AAB503EB-7523-2AAC-0FB3-ADE455ECE93F}"/>
              </a:ext>
            </a:extLst>
          </p:cNvPr>
          <p:cNvSpPr txBox="1"/>
          <p:nvPr/>
        </p:nvSpPr>
        <p:spPr>
          <a:xfrm>
            <a:off x="6813596" y="2420910"/>
            <a:ext cx="784745" cy="369332"/>
          </a:xfrm>
          <a:prstGeom prst="rect">
            <a:avLst/>
          </a:prstGeom>
          <a:noFill/>
        </p:spPr>
        <p:txBody>
          <a:bodyPr wrap="square" rtlCol="0">
            <a:spAutoFit/>
          </a:bodyPr>
          <a:lstStyle/>
          <a:p>
            <a:r>
              <a:rPr lang="en-US" altLang="zh-CN" dirty="0"/>
              <a:t>pear</a:t>
            </a:r>
            <a:endParaRPr lang="zh-CN" altLang="en-US" dirty="0"/>
          </a:p>
        </p:txBody>
      </p:sp>
      <p:sp>
        <p:nvSpPr>
          <p:cNvPr id="27" name="文本框 26">
            <a:extLst>
              <a:ext uri="{FF2B5EF4-FFF2-40B4-BE49-F238E27FC236}">
                <a16:creationId xmlns:a16="http://schemas.microsoft.com/office/drawing/2014/main" id="{FC4177CA-8C2D-1469-E574-A81561DD6CDA}"/>
              </a:ext>
            </a:extLst>
          </p:cNvPr>
          <p:cNvSpPr txBox="1"/>
          <p:nvPr/>
        </p:nvSpPr>
        <p:spPr>
          <a:xfrm>
            <a:off x="7775003" y="2272609"/>
            <a:ext cx="2082406" cy="646331"/>
          </a:xfrm>
          <a:prstGeom prst="rect">
            <a:avLst/>
          </a:prstGeom>
          <a:noFill/>
        </p:spPr>
        <p:txBody>
          <a:bodyPr wrap="square" rtlCol="0">
            <a:spAutoFit/>
          </a:bodyPr>
          <a:lstStyle/>
          <a:p>
            <a:r>
              <a:rPr lang="en-US" altLang="zh-CN" sz="3600" dirty="0">
                <a:solidFill>
                  <a:srgbClr val="FF0000"/>
                </a:solidFill>
              </a:rPr>
              <a:t>……</a:t>
            </a:r>
            <a:endParaRPr lang="zh-CN" altLang="en-US" sz="3600" dirty="0">
              <a:solidFill>
                <a:srgbClr val="FF0000"/>
              </a:solidFill>
            </a:endParaRPr>
          </a:p>
        </p:txBody>
      </p:sp>
      <p:sp>
        <p:nvSpPr>
          <p:cNvPr id="28" name="文本框 27">
            <a:extLst>
              <a:ext uri="{FF2B5EF4-FFF2-40B4-BE49-F238E27FC236}">
                <a16:creationId xmlns:a16="http://schemas.microsoft.com/office/drawing/2014/main" id="{9365F5D4-A3E7-BBCB-D0D0-11A82A014D78}"/>
              </a:ext>
            </a:extLst>
          </p:cNvPr>
          <p:cNvSpPr txBox="1"/>
          <p:nvPr/>
        </p:nvSpPr>
        <p:spPr>
          <a:xfrm>
            <a:off x="7808550" y="2240190"/>
            <a:ext cx="1078173" cy="369332"/>
          </a:xfrm>
          <a:prstGeom prst="rect">
            <a:avLst/>
          </a:prstGeom>
          <a:noFill/>
        </p:spPr>
        <p:txBody>
          <a:bodyPr wrap="square" rtlCol="0">
            <a:spAutoFit/>
          </a:bodyPr>
          <a:lstStyle/>
          <a:p>
            <a:r>
              <a:rPr lang="zh-CN" altLang="en-US" dirty="0">
                <a:solidFill>
                  <a:srgbClr val="FF0000"/>
                </a:solidFill>
              </a:rPr>
              <a:t>输入</a:t>
            </a:r>
          </a:p>
        </p:txBody>
      </p:sp>
      <p:sp>
        <p:nvSpPr>
          <p:cNvPr id="29" name="文本框 28">
            <a:extLst>
              <a:ext uri="{FF2B5EF4-FFF2-40B4-BE49-F238E27FC236}">
                <a16:creationId xmlns:a16="http://schemas.microsoft.com/office/drawing/2014/main" id="{B660AEAF-50BF-2903-6E08-B09ACCE716DD}"/>
              </a:ext>
            </a:extLst>
          </p:cNvPr>
          <p:cNvSpPr txBox="1"/>
          <p:nvPr/>
        </p:nvSpPr>
        <p:spPr>
          <a:xfrm>
            <a:off x="7738033" y="3710764"/>
            <a:ext cx="1078173" cy="369332"/>
          </a:xfrm>
          <a:prstGeom prst="rect">
            <a:avLst/>
          </a:prstGeom>
          <a:noFill/>
        </p:spPr>
        <p:txBody>
          <a:bodyPr wrap="square" rtlCol="0">
            <a:spAutoFit/>
          </a:bodyPr>
          <a:lstStyle/>
          <a:p>
            <a:r>
              <a:rPr lang="zh-CN" altLang="en-US" dirty="0">
                <a:solidFill>
                  <a:srgbClr val="FF0000"/>
                </a:solidFill>
              </a:rPr>
              <a:t>输出</a:t>
            </a:r>
          </a:p>
        </p:txBody>
      </p:sp>
      <p:sp>
        <p:nvSpPr>
          <p:cNvPr id="31" name="右箭头 30">
            <a:extLst>
              <a:ext uri="{FF2B5EF4-FFF2-40B4-BE49-F238E27FC236}">
                <a16:creationId xmlns:a16="http://schemas.microsoft.com/office/drawing/2014/main" id="{53F4C486-85C1-398A-9E39-07EF7425CFA1}"/>
              </a:ext>
            </a:extLst>
          </p:cNvPr>
          <p:cNvSpPr/>
          <p:nvPr/>
        </p:nvSpPr>
        <p:spPr>
          <a:xfrm>
            <a:off x="7640941" y="2512574"/>
            <a:ext cx="1107489" cy="39271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左箭头 31">
            <a:extLst>
              <a:ext uri="{FF2B5EF4-FFF2-40B4-BE49-F238E27FC236}">
                <a16:creationId xmlns:a16="http://schemas.microsoft.com/office/drawing/2014/main" id="{ECE3237B-067E-E054-308B-CA6487F83132}"/>
              </a:ext>
            </a:extLst>
          </p:cNvPr>
          <p:cNvSpPr/>
          <p:nvPr/>
        </p:nvSpPr>
        <p:spPr>
          <a:xfrm>
            <a:off x="7519201" y="3985568"/>
            <a:ext cx="1113160" cy="325021"/>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185B5C81-5E99-2387-52D8-02455F6DE21D}"/>
              </a:ext>
            </a:extLst>
          </p:cNvPr>
          <p:cNvSpPr txBox="1"/>
          <p:nvPr/>
        </p:nvSpPr>
        <p:spPr>
          <a:xfrm>
            <a:off x="9317047" y="1417259"/>
            <a:ext cx="1304551" cy="400110"/>
          </a:xfrm>
          <a:prstGeom prst="rect">
            <a:avLst/>
          </a:prstGeom>
          <a:noFill/>
        </p:spPr>
        <p:txBody>
          <a:bodyPr wrap="square" rtlCol="0">
            <a:spAutoFit/>
          </a:bodyPr>
          <a:lstStyle/>
          <a:p>
            <a:r>
              <a:rPr lang="en-US" altLang="zh-CN" sz="2000" dirty="0">
                <a:solidFill>
                  <a:srgbClr val="FF0000"/>
                </a:solidFill>
              </a:rPr>
              <a:t>word2vec</a:t>
            </a:r>
            <a:endParaRPr lang="zh-CN" altLang="en-US" sz="2000" dirty="0">
              <a:solidFill>
                <a:srgbClr val="FF0000"/>
              </a:solidFill>
            </a:endParaRPr>
          </a:p>
        </p:txBody>
      </p:sp>
      <p:sp>
        <p:nvSpPr>
          <p:cNvPr id="34" name="单圆角矩形 33">
            <a:extLst>
              <a:ext uri="{FF2B5EF4-FFF2-40B4-BE49-F238E27FC236}">
                <a16:creationId xmlns:a16="http://schemas.microsoft.com/office/drawing/2014/main" id="{47A6873D-BE6D-C844-416A-F20F9E234BDE}"/>
              </a:ext>
            </a:extLst>
          </p:cNvPr>
          <p:cNvSpPr/>
          <p:nvPr/>
        </p:nvSpPr>
        <p:spPr>
          <a:xfrm>
            <a:off x="1523887" y="3986535"/>
            <a:ext cx="573206" cy="491320"/>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5" name="单圆角矩形 34">
            <a:extLst>
              <a:ext uri="{FF2B5EF4-FFF2-40B4-BE49-F238E27FC236}">
                <a16:creationId xmlns:a16="http://schemas.microsoft.com/office/drawing/2014/main" id="{760AB0D3-CCC6-4EF3-523A-6A17D591E536}"/>
              </a:ext>
            </a:extLst>
          </p:cNvPr>
          <p:cNvSpPr/>
          <p:nvPr/>
        </p:nvSpPr>
        <p:spPr>
          <a:xfrm>
            <a:off x="6835153" y="4002455"/>
            <a:ext cx="573206" cy="491320"/>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 name="单圆角矩形 37">
            <a:extLst>
              <a:ext uri="{FF2B5EF4-FFF2-40B4-BE49-F238E27FC236}">
                <a16:creationId xmlns:a16="http://schemas.microsoft.com/office/drawing/2014/main" id="{C20348E8-AE50-68E0-9AFD-9354FC16AFB7}"/>
              </a:ext>
            </a:extLst>
          </p:cNvPr>
          <p:cNvSpPr/>
          <p:nvPr/>
        </p:nvSpPr>
        <p:spPr>
          <a:xfrm>
            <a:off x="5950322" y="4018376"/>
            <a:ext cx="573206" cy="491320"/>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 name="单圆角矩形 38">
            <a:extLst>
              <a:ext uri="{FF2B5EF4-FFF2-40B4-BE49-F238E27FC236}">
                <a16:creationId xmlns:a16="http://schemas.microsoft.com/office/drawing/2014/main" id="{FC462C98-3B40-AA2A-E03F-D0258963E957}"/>
              </a:ext>
            </a:extLst>
          </p:cNvPr>
          <p:cNvSpPr/>
          <p:nvPr/>
        </p:nvSpPr>
        <p:spPr>
          <a:xfrm>
            <a:off x="2376872" y="4007003"/>
            <a:ext cx="573206" cy="491320"/>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0" name="单圆角矩形 39">
            <a:extLst>
              <a:ext uri="{FF2B5EF4-FFF2-40B4-BE49-F238E27FC236}">
                <a16:creationId xmlns:a16="http://schemas.microsoft.com/office/drawing/2014/main" id="{D0D6190D-23DA-CDEF-0E1F-A26017D13901}"/>
              </a:ext>
            </a:extLst>
          </p:cNvPr>
          <p:cNvSpPr/>
          <p:nvPr/>
        </p:nvSpPr>
        <p:spPr>
          <a:xfrm>
            <a:off x="3266251" y="3981981"/>
            <a:ext cx="573206" cy="491320"/>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单圆角矩形 40">
            <a:extLst>
              <a:ext uri="{FF2B5EF4-FFF2-40B4-BE49-F238E27FC236}">
                <a16:creationId xmlns:a16="http://schemas.microsoft.com/office/drawing/2014/main" id="{38CC5D98-AD2B-17D8-E764-9DAA75E7E266}"/>
              </a:ext>
            </a:extLst>
          </p:cNvPr>
          <p:cNvSpPr/>
          <p:nvPr/>
        </p:nvSpPr>
        <p:spPr>
          <a:xfrm>
            <a:off x="4169277" y="3997907"/>
            <a:ext cx="573206" cy="491320"/>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单圆角矩形 41">
            <a:extLst>
              <a:ext uri="{FF2B5EF4-FFF2-40B4-BE49-F238E27FC236}">
                <a16:creationId xmlns:a16="http://schemas.microsoft.com/office/drawing/2014/main" id="{2FF07E3D-9CE4-0D5B-7FCF-852112E18755}"/>
              </a:ext>
            </a:extLst>
          </p:cNvPr>
          <p:cNvSpPr/>
          <p:nvPr/>
        </p:nvSpPr>
        <p:spPr>
          <a:xfrm>
            <a:off x="5017717" y="4000183"/>
            <a:ext cx="573206" cy="491320"/>
          </a:xfrm>
          <a:prstGeom prst="round1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椭圆形标注 42">
            <a:extLst>
              <a:ext uri="{FF2B5EF4-FFF2-40B4-BE49-F238E27FC236}">
                <a16:creationId xmlns:a16="http://schemas.microsoft.com/office/drawing/2014/main" id="{7F15F1BA-C406-2D3D-523F-3247F88B2319}"/>
              </a:ext>
            </a:extLst>
          </p:cNvPr>
          <p:cNvSpPr/>
          <p:nvPr/>
        </p:nvSpPr>
        <p:spPr>
          <a:xfrm>
            <a:off x="1523887" y="3345733"/>
            <a:ext cx="60391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椭圆形标注 43">
            <a:extLst>
              <a:ext uri="{FF2B5EF4-FFF2-40B4-BE49-F238E27FC236}">
                <a16:creationId xmlns:a16="http://schemas.microsoft.com/office/drawing/2014/main" id="{0CEBD928-0DDB-2263-8E89-3AEB53A3C267}"/>
              </a:ext>
            </a:extLst>
          </p:cNvPr>
          <p:cNvSpPr/>
          <p:nvPr/>
        </p:nvSpPr>
        <p:spPr>
          <a:xfrm>
            <a:off x="2430331" y="3361653"/>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形标注 44">
            <a:extLst>
              <a:ext uri="{FF2B5EF4-FFF2-40B4-BE49-F238E27FC236}">
                <a16:creationId xmlns:a16="http://schemas.microsoft.com/office/drawing/2014/main" id="{2CBA8A08-8E96-7449-BD90-38A6086A4316}"/>
              </a:ext>
            </a:extLst>
          </p:cNvPr>
          <p:cNvSpPr/>
          <p:nvPr/>
        </p:nvSpPr>
        <p:spPr>
          <a:xfrm>
            <a:off x="3249197" y="3375301"/>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形标注 45">
            <a:extLst>
              <a:ext uri="{FF2B5EF4-FFF2-40B4-BE49-F238E27FC236}">
                <a16:creationId xmlns:a16="http://schemas.microsoft.com/office/drawing/2014/main" id="{7104056D-0C4D-54C6-79C7-9A23B67EFE74}"/>
              </a:ext>
            </a:extLst>
          </p:cNvPr>
          <p:cNvSpPr/>
          <p:nvPr/>
        </p:nvSpPr>
        <p:spPr>
          <a:xfrm>
            <a:off x="4163601" y="3416245"/>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形标注 46">
            <a:extLst>
              <a:ext uri="{FF2B5EF4-FFF2-40B4-BE49-F238E27FC236}">
                <a16:creationId xmlns:a16="http://schemas.microsoft.com/office/drawing/2014/main" id="{4C67094A-A0F4-01E2-87DB-87B3C16FEAD9}"/>
              </a:ext>
            </a:extLst>
          </p:cNvPr>
          <p:cNvSpPr/>
          <p:nvPr/>
        </p:nvSpPr>
        <p:spPr>
          <a:xfrm>
            <a:off x="4996115" y="3388949"/>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形标注 47">
            <a:extLst>
              <a:ext uri="{FF2B5EF4-FFF2-40B4-BE49-F238E27FC236}">
                <a16:creationId xmlns:a16="http://schemas.microsoft.com/office/drawing/2014/main" id="{A2FA85F2-A90D-59BD-7FCD-12113F930F93}"/>
              </a:ext>
            </a:extLst>
          </p:cNvPr>
          <p:cNvSpPr/>
          <p:nvPr/>
        </p:nvSpPr>
        <p:spPr>
          <a:xfrm>
            <a:off x="5924165" y="3416245"/>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形标注 48">
            <a:extLst>
              <a:ext uri="{FF2B5EF4-FFF2-40B4-BE49-F238E27FC236}">
                <a16:creationId xmlns:a16="http://schemas.microsoft.com/office/drawing/2014/main" id="{1D0C53FB-0195-541E-B414-E556AA758641}"/>
              </a:ext>
            </a:extLst>
          </p:cNvPr>
          <p:cNvSpPr/>
          <p:nvPr/>
        </p:nvSpPr>
        <p:spPr>
          <a:xfrm>
            <a:off x="6879509" y="3429893"/>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BAA729F7-0E85-3E8E-7B38-671AD1ECE99C}"/>
              </a:ext>
            </a:extLst>
          </p:cNvPr>
          <p:cNvSpPr txBox="1"/>
          <p:nvPr/>
        </p:nvSpPr>
        <p:spPr>
          <a:xfrm>
            <a:off x="1679704" y="3427409"/>
            <a:ext cx="540221" cy="369332"/>
          </a:xfrm>
          <a:prstGeom prst="rect">
            <a:avLst/>
          </a:prstGeom>
          <a:noFill/>
        </p:spPr>
        <p:txBody>
          <a:bodyPr wrap="square" rtlCol="0">
            <a:spAutoFit/>
          </a:bodyPr>
          <a:lstStyle/>
          <a:p>
            <a:r>
              <a:rPr lang="en-US" altLang="zh-CN" dirty="0"/>
              <a:t>I</a:t>
            </a:r>
            <a:endParaRPr lang="zh-CN" altLang="en-US" dirty="0"/>
          </a:p>
        </p:txBody>
      </p:sp>
      <p:sp>
        <p:nvSpPr>
          <p:cNvPr id="51" name="椭圆形标注 50">
            <a:extLst>
              <a:ext uri="{FF2B5EF4-FFF2-40B4-BE49-F238E27FC236}">
                <a16:creationId xmlns:a16="http://schemas.microsoft.com/office/drawing/2014/main" id="{D6FF96E2-1FB4-3C5B-B7D9-F072C69CD3CC}"/>
              </a:ext>
            </a:extLst>
          </p:cNvPr>
          <p:cNvSpPr/>
          <p:nvPr/>
        </p:nvSpPr>
        <p:spPr>
          <a:xfrm>
            <a:off x="2430329" y="3361653"/>
            <a:ext cx="573206" cy="459469"/>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26F10CAF-2588-87FA-352A-5678F46667F7}"/>
              </a:ext>
            </a:extLst>
          </p:cNvPr>
          <p:cNvSpPr txBox="1"/>
          <p:nvPr/>
        </p:nvSpPr>
        <p:spPr>
          <a:xfrm>
            <a:off x="2447391" y="3420369"/>
            <a:ext cx="556144" cy="338554"/>
          </a:xfrm>
          <a:prstGeom prst="rect">
            <a:avLst/>
          </a:prstGeom>
          <a:noFill/>
        </p:spPr>
        <p:txBody>
          <a:bodyPr wrap="square" rtlCol="0">
            <a:spAutoFit/>
          </a:bodyPr>
          <a:lstStyle/>
          <a:p>
            <a:r>
              <a:rPr lang="en-US" altLang="zh-CN" sz="1600" dirty="0"/>
              <a:t>love </a:t>
            </a:r>
            <a:endParaRPr lang="zh-CN" altLang="en-US" sz="1600" dirty="0"/>
          </a:p>
        </p:txBody>
      </p:sp>
      <p:sp>
        <p:nvSpPr>
          <p:cNvPr id="53" name="文本框 52">
            <a:extLst>
              <a:ext uri="{FF2B5EF4-FFF2-40B4-BE49-F238E27FC236}">
                <a16:creationId xmlns:a16="http://schemas.microsoft.com/office/drawing/2014/main" id="{1AAAE98E-0988-F56C-FEE5-0A94B229FF9B}"/>
              </a:ext>
            </a:extLst>
          </p:cNvPr>
          <p:cNvSpPr txBox="1"/>
          <p:nvPr/>
        </p:nvSpPr>
        <p:spPr>
          <a:xfrm>
            <a:off x="3195736" y="3429893"/>
            <a:ext cx="708557" cy="338554"/>
          </a:xfrm>
          <a:prstGeom prst="rect">
            <a:avLst/>
          </a:prstGeom>
          <a:noFill/>
        </p:spPr>
        <p:txBody>
          <a:bodyPr wrap="square" rtlCol="0">
            <a:spAutoFit/>
          </a:bodyPr>
          <a:lstStyle/>
          <a:p>
            <a:r>
              <a:rPr lang="en-US" altLang="zh-CN" sz="1600" dirty="0"/>
              <a:t>apple</a:t>
            </a:r>
            <a:endParaRPr lang="zh-CN" altLang="en-US" sz="1600" dirty="0"/>
          </a:p>
        </p:txBody>
      </p:sp>
      <p:sp>
        <p:nvSpPr>
          <p:cNvPr id="54" name="文本框 53">
            <a:extLst>
              <a:ext uri="{FF2B5EF4-FFF2-40B4-BE49-F238E27FC236}">
                <a16:creationId xmlns:a16="http://schemas.microsoft.com/office/drawing/2014/main" id="{E4B5BA7F-B45C-D755-48D3-06A314CEEA91}"/>
              </a:ext>
            </a:extLst>
          </p:cNvPr>
          <p:cNvSpPr txBox="1"/>
          <p:nvPr/>
        </p:nvSpPr>
        <p:spPr>
          <a:xfrm>
            <a:off x="4169277" y="3429893"/>
            <a:ext cx="573206" cy="369332"/>
          </a:xfrm>
          <a:prstGeom prst="rect">
            <a:avLst/>
          </a:prstGeom>
          <a:noFill/>
        </p:spPr>
        <p:txBody>
          <a:bodyPr wrap="square" rtlCol="0">
            <a:spAutoFit/>
          </a:bodyPr>
          <a:lstStyle/>
          <a:p>
            <a:r>
              <a:rPr lang="en-US" altLang="zh-CN" dirty="0"/>
              <a:t>   I</a:t>
            </a:r>
            <a:endParaRPr lang="zh-CN" altLang="en-US" dirty="0"/>
          </a:p>
        </p:txBody>
      </p:sp>
      <p:sp>
        <p:nvSpPr>
          <p:cNvPr id="55" name="文本框 54">
            <a:extLst>
              <a:ext uri="{FF2B5EF4-FFF2-40B4-BE49-F238E27FC236}">
                <a16:creationId xmlns:a16="http://schemas.microsoft.com/office/drawing/2014/main" id="{E6396A38-1EE8-10E1-26EE-F12D1A348094}"/>
              </a:ext>
            </a:extLst>
          </p:cNvPr>
          <p:cNvSpPr txBox="1"/>
          <p:nvPr/>
        </p:nvSpPr>
        <p:spPr>
          <a:xfrm>
            <a:off x="4996115" y="3429893"/>
            <a:ext cx="594808" cy="369332"/>
          </a:xfrm>
          <a:prstGeom prst="rect">
            <a:avLst/>
          </a:prstGeom>
          <a:noFill/>
        </p:spPr>
        <p:txBody>
          <a:bodyPr wrap="square" rtlCol="0">
            <a:spAutoFit/>
          </a:bodyPr>
          <a:lstStyle/>
          <a:p>
            <a:r>
              <a:rPr lang="en-US" altLang="zh-CN" dirty="0"/>
              <a:t>also</a:t>
            </a:r>
            <a:endParaRPr lang="zh-CN" altLang="en-US" dirty="0"/>
          </a:p>
        </p:txBody>
      </p:sp>
      <p:sp>
        <p:nvSpPr>
          <p:cNvPr id="56" name="文本框 55">
            <a:extLst>
              <a:ext uri="{FF2B5EF4-FFF2-40B4-BE49-F238E27FC236}">
                <a16:creationId xmlns:a16="http://schemas.microsoft.com/office/drawing/2014/main" id="{EEE82926-39C3-80EE-C482-0E1A1270FD26}"/>
              </a:ext>
            </a:extLst>
          </p:cNvPr>
          <p:cNvSpPr txBox="1"/>
          <p:nvPr/>
        </p:nvSpPr>
        <p:spPr>
          <a:xfrm>
            <a:off x="5950322" y="3429893"/>
            <a:ext cx="573206" cy="369332"/>
          </a:xfrm>
          <a:prstGeom prst="rect">
            <a:avLst/>
          </a:prstGeom>
          <a:noFill/>
        </p:spPr>
        <p:txBody>
          <a:bodyPr wrap="square" rtlCol="0">
            <a:spAutoFit/>
          </a:bodyPr>
          <a:lstStyle/>
          <a:p>
            <a:r>
              <a:rPr lang="en-US" altLang="zh-CN" dirty="0"/>
              <a:t>like</a:t>
            </a:r>
            <a:endParaRPr lang="zh-CN" altLang="en-US" dirty="0"/>
          </a:p>
        </p:txBody>
      </p:sp>
      <p:sp>
        <p:nvSpPr>
          <p:cNvPr id="57" name="文本框 56">
            <a:extLst>
              <a:ext uri="{FF2B5EF4-FFF2-40B4-BE49-F238E27FC236}">
                <a16:creationId xmlns:a16="http://schemas.microsoft.com/office/drawing/2014/main" id="{36F8165F-F3CC-0613-F3E0-A73A261A14B9}"/>
              </a:ext>
            </a:extLst>
          </p:cNvPr>
          <p:cNvSpPr txBox="1"/>
          <p:nvPr/>
        </p:nvSpPr>
        <p:spPr>
          <a:xfrm>
            <a:off x="6852214" y="3429893"/>
            <a:ext cx="784745" cy="369332"/>
          </a:xfrm>
          <a:prstGeom prst="rect">
            <a:avLst/>
          </a:prstGeom>
          <a:noFill/>
        </p:spPr>
        <p:txBody>
          <a:bodyPr wrap="square" rtlCol="0">
            <a:spAutoFit/>
          </a:bodyPr>
          <a:lstStyle/>
          <a:p>
            <a:r>
              <a:rPr lang="en-US" altLang="zh-CN" dirty="0"/>
              <a:t>pear</a:t>
            </a:r>
            <a:endParaRPr lang="zh-CN" altLang="en-US" dirty="0"/>
          </a:p>
        </p:txBody>
      </p:sp>
      <p:sp>
        <p:nvSpPr>
          <p:cNvPr id="58" name="文本框 57">
            <a:extLst>
              <a:ext uri="{FF2B5EF4-FFF2-40B4-BE49-F238E27FC236}">
                <a16:creationId xmlns:a16="http://schemas.microsoft.com/office/drawing/2014/main" id="{A5A96A2F-A3CA-D116-16C4-72AAB120EA43}"/>
              </a:ext>
            </a:extLst>
          </p:cNvPr>
          <p:cNvSpPr txBox="1"/>
          <p:nvPr/>
        </p:nvSpPr>
        <p:spPr>
          <a:xfrm>
            <a:off x="1501539" y="4110147"/>
            <a:ext cx="678780" cy="276999"/>
          </a:xfrm>
          <a:prstGeom prst="rect">
            <a:avLst/>
          </a:prstGeom>
          <a:noFill/>
        </p:spPr>
        <p:txBody>
          <a:bodyPr wrap="square" rtlCol="0">
            <a:spAutoFit/>
          </a:bodyPr>
          <a:lstStyle/>
          <a:p>
            <a:r>
              <a:rPr lang="en-US" altLang="zh-CN" sz="1200" dirty="0">
                <a:solidFill>
                  <a:srgbClr val="FF0000"/>
                </a:solidFill>
              </a:rPr>
              <a:t>0.1,0.3</a:t>
            </a:r>
            <a:endParaRPr lang="zh-CN" altLang="en-US" sz="1200" dirty="0">
              <a:solidFill>
                <a:srgbClr val="FF0000"/>
              </a:solidFill>
            </a:endParaRPr>
          </a:p>
        </p:txBody>
      </p:sp>
      <p:sp>
        <p:nvSpPr>
          <p:cNvPr id="59" name="文本框 58">
            <a:extLst>
              <a:ext uri="{FF2B5EF4-FFF2-40B4-BE49-F238E27FC236}">
                <a16:creationId xmlns:a16="http://schemas.microsoft.com/office/drawing/2014/main" id="{B0F19701-93B3-F22B-D7E4-9595C1DB7434}"/>
              </a:ext>
            </a:extLst>
          </p:cNvPr>
          <p:cNvSpPr txBox="1"/>
          <p:nvPr/>
        </p:nvSpPr>
        <p:spPr>
          <a:xfrm>
            <a:off x="2344683" y="4110147"/>
            <a:ext cx="678780" cy="276999"/>
          </a:xfrm>
          <a:prstGeom prst="rect">
            <a:avLst/>
          </a:prstGeom>
          <a:noFill/>
        </p:spPr>
        <p:txBody>
          <a:bodyPr wrap="square" rtlCol="0">
            <a:spAutoFit/>
          </a:bodyPr>
          <a:lstStyle/>
          <a:p>
            <a:r>
              <a:rPr lang="en-US" altLang="zh-CN" sz="1200" dirty="0">
                <a:solidFill>
                  <a:srgbClr val="0070C0"/>
                </a:solidFill>
              </a:rPr>
              <a:t>0.2,0.3</a:t>
            </a:r>
            <a:endParaRPr lang="zh-CN" altLang="en-US" sz="1200" dirty="0">
              <a:solidFill>
                <a:srgbClr val="0070C0"/>
              </a:solidFill>
            </a:endParaRPr>
          </a:p>
        </p:txBody>
      </p:sp>
      <p:sp>
        <p:nvSpPr>
          <p:cNvPr id="60" name="文本框 59">
            <a:extLst>
              <a:ext uri="{FF2B5EF4-FFF2-40B4-BE49-F238E27FC236}">
                <a16:creationId xmlns:a16="http://schemas.microsoft.com/office/drawing/2014/main" id="{2EDBDD25-A209-3A97-F915-5CCE782D0ED8}"/>
              </a:ext>
            </a:extLst>
          </p:cNvPr>
          <p:cNvSpPr txBox="1"/>
          <p:nvPr/>
        </p:nvSpPr>
        <p:spPr>
          <a:xfrm>
            <a:off x="3211811" y="4093695"/>
            <a:ext cx="798801" cy="276999"/>
          </a:xfrm>
          <a:prstGeom prst="rect">
            <a:avLst/>
          </a:prstGeom>
          <a:noFill/>
        </p:spPr>
        <p:txBody>
          <a:bodyPr wrap="square" rtlCol="0">
            <a:spAutoFit/>
          </a:bodyPr>
          <a:lstStyle/>
          <a:p>
            <a:r>
              <a:rPr lang="en-US" altLang="zh-CN" sz="1200" dirty="0"/>
              <a:t>0.5,0.3</a:t>
            </a:r>
            <a:endParaRPr lang="zh-CN" altLang="en-US" sz="1200" dirty="0"/>
          </a:p>
        </p:txBody>
      </p:sp>
      <p:sp>
        <p:nvSpPr>
          <p:cNvPr id="61" name="文本框 60">
            <a:extLst>
              <a:ext uri="{FF2B5EF4-FFF2-40B4-BE49-F238E27FC236}">
                <a16:creationId xmlns:a16="http://schemas.microsoft.com/office/drawing/2014/main" id="{7829DFB8-F37B-3848-1C2C-4F38AE3EC9BB}"/>
              </a:ext>
            </a:extLst>
          </p:cNvPr>
          <p:cNvSpPr txBox="1"/>
          <p:nvPr/>
        </p:nvSpPr>
        <p:spPr>
          <a:xfrm>
            <a:off x="4124187" y="4071475"/>
            <a:ext cx="678780" cy="276999"/>
          </a:xfrm>
          <a:prstGeom prst="rect">
            <a:avLst/>
          </a:prstGeom>
          <a:noFill/>
        </p:spPr>
        <p:txBody>
          <a:bodyPr wrap="square" rtlCol="0">
            <a:spAutoFit/>
          </a:bodyPr>
          <a:lstStyle/>
          <a:p>
            <a:r>
              <a:rPr lang="en-US" altLang="zh-CN" sz="1200" dirty="0">
                <a:solidFill>
                  <a:srgbClr val="FF0000"/>
                </a:solidFill>
              </a:rPr>
              <a:t>0.1,0.3</a:t>
            </a:r>
            <a:endParaRPr lang="zh-CN" altLang="en-US" sz="1200" dirty="0">
              <a:solidFill>
                <a:srgbClr val="FF0000"/>
              </a:solidFill>
            </a:endParaRPr>
          </a:p>
        </p:txBody>
      </p:sp>
      <p:sp>
        <p:nvSpPr>
          <p:cNvPr id="62" name="文本框 61">
            <a:extLst>
              <a:ext uri="{FF2B5EF4-FFF2-40B4-BE49-F238E27FC236}">
                <a16:creationId xmlns:a16="http://schemas.microsoft.com/office/drawing/2014/main" id="{4FA050F8-DB10-9FA6-72A0-A438668B5598}"/>
              </a:ext>
            </a:extLst>
          </p:cNvPr>
          <p:cNvSpPr txBox="1"/>
          <p:nvPr/>
        </p:nvSpPr>
        <p:spPr>
          <a:xfrm>
            <a:off x="4984001" y="4071475"/>
            <a:ext cx="678780" cy="261610"/>
          </a:xfrm>
          <a:prstGeom prst="rect">
            <a:avLst/>
          </a:prstGeom>
          <a:noFill/>
        </p:spPr>
        <p:txBody>
          <a:bodyPr wrap="square" rtlCol="0">
            <a:spAutoFit/>
          </a:bodyPr>
          <a:lstStyle/>
          <a:p>
            <a:r>
              <a:rPr lang="en-US" altLang="zh-CN" sz="1100" dirty="0"/>
              <a:t>-0.1,0.2</a:t>
            </a:r>
            <a:endParaRPr lang="zh-CN" altLang="en-US" sz="1100" dirty="0"/>
          </a:p>
        </p:txBody>
      </p:sp>
      <p:sp>
        <p:nvSpPr>
          <p:cNvPr id="63" name="文本框 62">
            <a:extLst>
              <a:ext uri="{FF2B5EF4-FFF2-40B4-BE49-F238E27FC236}">
                <a16:creationId xmlns:a16="http://schemas.microsoft.com/office/drawing/2014/main" id="{1070ACFF-F581-F665-4AB2-F16CCB03F0CB}"/>
              </a:ext>
            </a:extLst>
          </p:cNvPr>
          <p:cNvSpPr txBox="1"/>
          <p:nvPr/>
        </p:nvSpPr>
        <p:spPr>
          <a:xfrm>
            <a:off x="5925699" y="4085123"/>
            <a:ext cx="678780" cy="261610"/>
          </a:xfrm>
          <a:prstGeom prst="rect">
            <a:avLst/>
          </a:prstGeom>
          <a:noFill/>
        </p:spPr>
        <p:txBody>
          <a:bodyPr wrap="square" rtlCol="0">
            <a:spAutoFit/>
          </a:bodyPr>
          <a:lstStyle/>
          <a:p>
            <a:r>
              <a:rPr lang="en-US" altLang="zh-CN" sz="1100" dirty="0">
                <a:solidFill>
                  <a:srgbClr val="0070C0"/>
                </a:solidFill>
              </a:rPr>
              <a:t>0.2,0.4</a:t>
            </a:r>
            <a:endParaRPr lang="zh-CN" altLang="en-US" sz="1100" dirty="0">
              <a:solidFill>
                <a:srgbClr val="0070C0"/>
              </a:solidFill>
            </a:endParaRPr>
          </a:p>
        </p:txBody>
      </p:sp>
      <p:sp>
        <p:nvSpPr>
          <p:cNvPr id="64" name="文本框 63">
            <a:extLst>
              <a:ext uri="{FF2B5EF4-FFF2-40B4-BE49-F238E27FC236}">
                <a16:creationId xmlns:a16="http://schemas.microsoft.com/office/drawing/2014/main" id="{60A76AA9-3DEC-3F8A-35E0-0AA13F2B39B2}"/>
              </a:ext>
            </a:extLst>
          </p:cNvPr>
          <p:cNvSpPr txBox="1"/>
          <p:nvPr/>
        </p:nvSpPr>
        <p:spPr>
          <a:xfrm>
            <a:off x="6799159" y="4085123"/>
            <a:ext cx="678780" cy="276999"/>
          </a:xfrm>
          <a:prstGeom prst="rect">
            <a:avLst/>
          </a:prstGeom>
          <a:noFill/>
        </p:spPr>
        <p:txBody>
          <a:bodyPr wrap="square" rtlCol="0">
            <a:spAutoFit/>
          </a:bodyPr>
          <a:lstStyle/>
          <a:p>
            <a:r>
              <a:rPr lang="en-US" altLang="zh-CN" sz="1200" dirty="0"/>
              <a:t>0.6,0.4</a:t>
            </a:r>
            <a:endParaRPr lang="zh-CN" altLang="en-US" sz="1200" dirty="0"/>
          </a:p>
        </p:txBody>
      </p:sp>
      <p:sp>
        <p:nvSpPr>
          <p:cNvPr id="65" name="文本框 64">
            <a:extLst>
              <a:ext uri="{FF2B5EF4-FFF2-40B4-BE49-F238E27FC236}">
                <a16:creationId xmlns:a16="http://schemas.microsoft.com/office/drawing/2014/main" id="{45D57651-263D-56CF-BC90-3CC9A9C80ED8}"/>
              </a:ext>
            </a:extLst>
          </p:cNvPr>
          <p:cNvSpPr txBox="1"/>
          <p:nvPr/>
        </p:nvSpPr>
        <p:spPr>
          <a:xfrm>
            <a:off x="635619" y="3948589"/>
            <a:ext cx="527709" cy="369332"/>
          </a:xfrm>
          <a:prstGeom prst="rect">
            <a:avLst/>
          </a:prstGeom>
          <a:noFill/>
        </p:spPr>
        <p:txBody>
          <a:bodyPr wrap="none" rtlCol="0">
            <a:spAutoFit/>
          </a:bodyPr>
          <a:lstStyle/>
          <a:p>
            <a:r>
              <a:rPr kumimoji="1" lang="en-US" altLang="zh-CN"/>
              <a:t>……</a:t>
            </a:r>
            <a:endParaRPr kumimoji="1" lang="zh-CN" altLang="en-US" dirty="0"/>
          </a:p>
        </p:txBody>
      </p:sp>
      <p:sp>
        <p:nvSpPr>
          <p:cNvPr id="66" name="文本框 65">
            <a:extLst>
              <a:ext uri="{FF2B5EF4-FFF2-40B4-BE49-F238E27FC236}">
                <a16:creationId xmlns:a16="http://schemas.microsoft.com/office/drawing/2014/main" id="{3C22EF84-D5A8-614B-B60D-0DE68D533F08}"/>
              </a:ext>
            </a:extLst>
          </p:cNvPr>
          <p:cNvSpPr txBox="1"/>
          <p:nvPr/>
        </p:nvSpPr>
        <p:spPr>
          <a:xfrm>
            <a:off x="681502" y="2481162"/>
            <a:ext cx="527709" cy="369332"/>
          </a:xfrm>
          <a:prstGeom prst="rect">
            <a:avLst/>
          </a:prstGeom>
          <a:noFill/>
        </p:spPr>
        <p:txBody>
          <a:bodyPr wrap="none" rtlCol="0">
            <a:spAutoFit/>
          </a:bodyPr>
          <a:lstStyle/>
          <a:p>
            <a:r>
              <a:rPr kumimoji="1" lang="en-US" altLang="zh-CN"/>
              <a:t>……</a:t>
            </a:r>
            <a:endParaRPr kumimoji="1" lang="zh-CN" altLang="en-US" dirty="0"/>
          </a:p>
        </p:txBody>
      </p:sp>
    </p:spTree>
    <p:extLst>
      <p:ext uri="{BB962C8B-B14F-4D97-AF65-F5344CB8AC3E}">
        <p14:creationId xmlns:p14="http://schemas.microsoft.com/office/powerpoint/2010/main" val="1395787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Feature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Space</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内容占位符 3">
            <a:extLst>
              <a:ext uri="{FF2B5EF4-FFF2-40B4-BE49-F238E27FC236}">
                <a16:creationId xmlns:a16="http://schemas.microsoft.com/office/drawing/2014/main" id="{2332FB28-56BE-BF2B-C0FA-653FACF921FC}"/>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574304" y="1307063"/>
            <a:ext cx="11267386" cy="4749786"/>
          </a:xfrm>
          <a:prstGeom prst="rect">
            <a:avLst/>
          </a:prstGeom>
        </p:spPr>
      </p:pic>
    </p:spTree>
    <p:extLst>
      <p:ext uri="{BB962C8B-B14F-4D97-AF65-F5344CB8AC3E}">
        <p14:creationId xmlns:p14="http://schemas.microsoft.com/office/powerpoint/2010/main" val="129701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Analogy</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内容占位符 4">
            <a:extLst>
              <a:ext uri="{FF2B5EF4-FFF2-40B4-BE49-F238E27FC236}">
                <a16:creationId xmlns:a16="http://schemas.microsoft.com/office/drawing/2014/main" id="{1A06B514-93E0-40CC-5359-D4293ABE3A8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8693" y="1355724"/>
            <a:ext cx="2901666" cy="2901666"/>
          </a:xfrm>
          <a:prstGeom prst="rect">
            <a:avLst/>
          </a:prstGeom>
        </p:spPr>
      </p:pic>
      <p:pic>
        <p:nvPicPr>
          <p:cNvPr id="6" name="内容占位符 3">
            <a:extLst>
              <a:ext uri="{FF2B5EF4-FFF2-40B4-BE49-F238E27FC236}">
                <a16:creationId xmlns:a16="http://schemas.microsoft.com/office/drawing/2014/main" id="{EE14856B-CC2B-8FA4-FDAD-7F03358EAB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3688" y="2839638"/>
            <a:ext cx="2901666" cy="2901666"/>
          </a:xfrm>
          <a:prstGeom prst="rect">
            <a:avLst/>
          </a:prstGeom>
        </p:spPr>
      </p:pic>
      <p:pic>
        <p:nvPicPr>
          <p:cNvPr id="9" name="内容占位符 3">
            <a:extLst>
              <a:ext uri="{FF2B5EF4-FFF2-40B4-BE49-F238E27FC236}">
                <a16:creationId xmlns:a16="http://schemas.microsoft.com/office/drawing/2014/main" id="{B82AFEC1-50E4-7A79-7539-B1AE6DCE0D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0209" y="436469"/>
            <a:ext cx="2989939" cy="2989939"/>
          </a:xfrm>
          <a:prstGeom prst="rect">
            <a:avLst/>
          </a:prstGeom>
        </p:spPr>
      </p:pic>
      <p:pic>
        <p:nvPicPr>
          <p:cNvPr id="14" name="内容占位符 3">
            <a:extLst>
              <a:ext uri="{FF2B5EF4-FFF2-40B4-BE49-F238E27FC236}">
                <a16:creationId xmlns:a16="http://schemas.microsoft.com/office/drawing/2014/main" id="{F4121271-7F14-0DD8-EA07-C7CCB6C2E1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3478" y="3253352"/>
            <a:ext cx="2623399" cy="2623399"/>
          </a:xfrm>
          <a:prstGeom prst="rect">
            <a:avLst/>
          </a:prstGeom>
        </p:spPr>
      </p:pic>
      <p:pic>
        <p:nvPicPr>
          <p:cNvPr id="15" name="内容占位符 3">
            <a:extLst>
              <a:ext uri="{FF2B5EF4-FFF2-40B4-BE49-F238E27FC236}">
                <a16:creationId xmlns:a16="http://schemas.microsoft.com/office/drawing/2014/main" id="{94D6A253-49DB-8D3F-115D-849E3232DD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85330" y="3253351"/>
            <a:ext cx="2806669" cy="2806669"/>
          </a:xfrm>
          <a:prstGeom prst="rect">
            <a:avLst/>
          </a:prstGeom>
        </p:spPr>
      </p:pic>
    </p:spTree>
    <p:extLst>
      <p:ext uri="{BB962C8B-B14F-4D97-AF65-F5344CB8AC3E}">
        <p14:creationId xmlns:p14="http://schemas.microsoft.com/office/powerpoint/2010/main" val="3745469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DL?</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2" name="组 23">
            <a:extLst>
              <a:ext uri="{FF2B5EF4-FFF2-40B4-BE49-F238E27FC236}">
                <a16:creationId xmlns:a16="http://schemas.microsoft.com/office/drawing/2014/main" id="{08A9B100-43C5-8492-F588-21CB5F8BE885}"/>
              </a:ext>
            </a:extLst>
          </p:cNvPr>
          <p:cNvGrpSpPr/>
          <p:nvPr/>
        </p:nvGrpSpPr>
        <p:grpSpPr>
          <a:xfrm>
            <a:off x="901723" y="2235200"/>
            <a:ext cx="5082843" cy="2387600"/>
            <a:chOff x="4544703" y="1317630"/>
            <a:chExt cx="5082843" cy="2387600"/>
          </a:xfrm>
        </p:grpSpPr>
        <p:sp>
          <p:nvSpPr>
            <p:cNvPr id="3" name="标题 1">
              <a:extLst>
                <a:ext uri="{FF2B5EF4-FFF2-40B4-BE49-F238E27FC236}">
                  <a16:creationId xmlns:a16="http://schemas.microsoft.com/office/drawing/2014/main" id="{DE5EA4BB-5C4C-9F3E-53B9-D900C8097572}"/>
                </a:ext>
              </a:extLst>
            </p:cNvPr>
            <p:cNvSpPr txBox="1">
              <a:spLocks/>
            </p:cNvSpPr>
            <p:nvPr/>
          </p:nvSpPr>
          <p:spPr>
            <a:xfrm>
              <a:off x="4544703" y="1317630"/>
              <a:ext cx="5082843"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zh-CN">
                  <a:latin typeface="Abadi MT Condensed Extra Bold" charset="0"/>
                  <a:ea typeface="Abadi MT Condensed Extra Bold" charset="0"/>
                  <a:cs typeface="Abadi MT Condensed Extra Bold" charset="0"/>
                </a:rPr>
                <a:t>Deep            Learning</a:t>
              </a:r>
              <a:endParaRPr kumimoji="1" lang="zh-CN" altLang="en-US" dirty="0">
                <a:latin typeface="Abadi MT Condensed Extra Bold" charset="0"/>
                <a:ea typeface="Abadi MT Condensed Extra Bold" charset="0"/>
                <a:cs typeface="Abadi MT Condensed Extra Bold" charset="0"/>
              </a:endParaRPr>
            </a:p>
          </p:txBody>
        </p:sp>
        <p:pic>
          <p:nvPicPr>
            <p:cNvPr id="4" name="图片 3">
              <a:extLst>
                <a:ext uri="{FF2B5EF4-FFF2-40B4-BE49-F238E27FC236}">
                  <a16:creationId xmlns:a16="http://schemas.microsoft.com/office/drawing/2014/main" id="{75F9EEA4-A964-117F-2609-1D9AC4A4A8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03501" y="1317630"/>
              <a:ext cx="3203519" cy="2058127"/>
            </a:xfrm>
            <a:prstGeom prst="rect">
              <a:avLst/>
            </a:prstGeom>
          </p:spPr>
        </p:pic>
      </p:grpSp>
      <p:cxnSp>
        <p:nvCxnSpPr>
          <p:cNvPr id="36" name="直线箭头连接符 35">
            <a:extLst>
              <a:ext uri="{FF2B5EF4-FFF2-40B4-BE49-F238E27FC236}">
                <a16:creationId xmlns:a16="http://schemas.microsoft.com/office/drawing/2014/main" id="{1A18DB92-F5E1-8A6D-E63E-46731C4FC834}"/>
              </a:ext>
            </a:extLst>
          </p:cNvPr>
          <p:cNvCxnSpPr/>
          <p:nvPr/>
        </p:nvCxnSpPr>
        <p:spPr>
          <a:xfrm flipV="1">
            <a:off x="5984566" y="2235200"/>
            <a:ext cx="999067" cy="1083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9D58C42-D442-177E-7879-BC642C60B208}"/>
              </a:ext>
            </a:extLst>
          </p:cNvPr>
          <p:cNvSpPr txBox="1"/>
          <p:nvPr/>
        </p:nvSpPr>
        <p:spPr>
          <a:xfrm>
            <a:off x="7576300" y="1659466"/>
            <a:ext cx="3200400" cy="707886"/>
          </a:xfrm>
          <a:prstGeom prst="rect">
            <a:avLst/>
          </a:prstGeom>
          <a:noFill/>
        </p:spPr>
        <p:txBody>
          <a:bodyPr wrap="square" rtlCol="0">
            <a:spAutoFit/>
          </a:bodyPr>
          <a:lstStyle/>
          <a:p>
            <a:r>
              <a:rPr kumimoji="1" lang="en-US" altLang="zh-CN" sz="4000" dirty="0">
                <a:latin typeface="+mj-lt"/>
              </a:rPr>
              <a:t>Deep?</a:t>
            </a:r>
            <a:endParaRPr kumimoji="1" lang="zh-CN" altLang="en-US" sz="4000" dirty="0">
              <a:latin typeface="+mj-lt"/>
            </a:endParaRPr>
          </a:p>
        </p:txBody>
      </p:sp>
      <p:sp>
        <p:nvSpPr>
          <p:cNvPr id="5" name="文本框 4">
            <a:extLst>
              <a:ext uri="{FF2B5EF4-FFF2-40B4-BE49-F238E27FC236}">
                <a16:creationId xmlns:a16="http://schemas.microsoft.com/office/drawing/2014/main" id="{1067D3C2-48E3-458E-5526-717AD2D040E4}"/>
              </a:ext>
            </a:extLst>
          </p:cNvPr>
          <p:cNvSpPr txBox="1"/>
          <p:nvPr/>
        </p:nvSpPr>
        <p:spPr>
          <a:xfrm>
            <a:off x="7576300" y="4558835"/>
            <a:ext cx="3824763" cy="707886"/>
          </a:xfrm>
          <a:prstGeom prst="rect">
            <a:avLst/>
          </a:prstGeom>
          <a:noFill/>
        </p:spPr>
        <p:txBody>
          <a:bodyPr wrap="square" rtlCol="0">
            <a:spAutoFit/>
          </a:bodyPr>
          <a:lstStyle/>
          <a:p>
            <a:r>
              <a:rPr kumimoji="1" lang="en-US" altLang="zh-CN" sz="4000" dirty="0">
                <a:latin typeface="+mj-lt"/>
              </a:rPr>
              <a:t>Feature</a:t>
            </a:r>
            <a:r>
              <a:rPr kumimoji="1" lang="zh-CN" altLang="en-US" sz="4000" dirty="0">
                <a:latin typeface="+mj-lt"/>
              </a:rPr>
              <a:t> </a:t>
            </a:r>
            <a:r>
              <a:rPr kumimoji="1" lang="en-US" altLang="zh-CN" sz="4000" dirty="0">
                <a:latin typeface="+mj-lt"/>
              </a:rPr>
              <a:t>Learning</a:t>
            </a:r>
            <a:endParaRPr kumimoji="1" lang="zh-CN" altLang="en-US" sz="4000" dirty="0">
              <a:latin typeface="+mj-lt"/>
            </a:endParaRPr>
          </a:p>
        </p:txBody>
      </p:sp>
      <p:cxnSp>
        <p:nvCxnSpPr>
          <p:cNvPr id="6" name="直线箭头连接符 5">
            <a:extLst>
              <a:ext uri="{FF2B5EF4-FFF2-40B4-BE49-F238E27FC236}">
                <a16:creationId xmlns:a16="http://schemas.microsoft.com/office/drawing/2014/main" id="{2BC6E719-3C33-1FA6-0795-BD27EF454A76}"/>
              </a:ext>
            </a:extLst>
          </p:cNvPr>
          <p:cNvCxnSpPr/>
          <p:nvPr/>
        </p:nvCxnSpPr>
        <p:spPr>
          <a:xfrm>
            <a:off x="5984566" y="3866372"/>
            <a:ext cx="999067" cy="917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899E6780-A734-7682-38A7-4DC03152131D}"/>
              </a:ext>
            </a:extLst>
          </p:cNvPr>
          <p:cNvCxnSpPr/>
          <p:nvPr/>
        </p:nvCxnSpPr>
        <p:spPr>
          <a:xfrm flipV="1">
            <a:off x="7685797" y="1336290"/>
            <a:ext cx="1111029" cy="13542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B541E5B2-7011-3CE9-4CAB-6CBDFDB51A43}"/>
              </a:ext>
            </a:extLst>
          </p:cNvPr>
          <p:cNvCxnSpPr>
            <a:cxnSpLocks/>
          </p:cNvCxnSpPr>
          <p:nvPr/>
        </p:nvCxnSpPr>
        <p:spPr>
          <a:xfrm flipH="1" flipV="1">
            <a:off x="7685797" y="1357621"/>
            <a:ext cx="1111029" cy="13329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24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DL?</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2" name="组 23">
            <a:extLst>
              <a:ext uri="{FF2B5EF4-FFF2-40B4-BE49-F238E27FC236}">
                <a16:creationId xmlns:a16="http://schemas.microsoft.com/office/drawing/2014/main" id="{08A9B100-43C5-8492-F588-21CB5F8BE885}"/>
              </a:ext>
            </a:extLst>
          </p:cNvPr>
          <p:cNvGrpSpPr/>
          <p:nvPr/>
        </p:nvGrpSpPr>
        <p:grpSpPr>
          <a:xfrm>
            <a:off x="901723" y="2235200"/>
            <a:ext cx="5082843" cy="2387600"/>
            <a:chOff x="4544703" y="1317630"/>
            <a:chExt cx="5082843" cy="2387600"/>
          </a:xfrm>
        </p:grpSpPr>
        <p:sp>
          <p:nvSpPr>
            <p:cNvPr id="3" name="标题 1">
              <a:extLst>
                <a:ext uri="{FF2B5EF4-FFF2-40B4-BE49-F238E27FC236}">
                  <a16:creationId xmlns:a16="http://schemas.microsoft.com/office/drawing/2014/main" id="{DE5EA4BB-5C4C-9F3E-53B9-D900C8097572}"/>
                </a:ext>
              </a:extLst>
            </p:cNvPr>
            <p:cNvSpPr txBox="1">
              <a:spLocks/>
            </p:cNvSpPr>
            <p:nvPr/>
          </p:nvSpPr>
          <p:spPr>
            <a:xfrm>
              <a:off x="4544703" y="1317630"/>
              <a:ext cx="5082843"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zh-CN">
                  <a:latin typeface="Abadi MT Condensed Extra Bold" charset="0"/>
                  <a:ea typeface="Abadi MT Condensed Extra Bold" charset="0"/>
                  <a:cs typeface="Abadi MT Condensed Extra Bold" charset="0"/>
                </a:rPr>
                <a:t>Deep            Learning</a:t>
              </a:r>
              <a:endParaRPr kumimoji="1" lang="zh-CN" altLang="en-US" dirty="0">
                <a:latin typeface="Abadi MT Condensed Extra Bold" charset="0"/>
                <a:ea typeface="Abadi MT Condensed Extra Bold" charset="0"/>
                <a:cs typeface="Abadi MT Condensed Extra Bold" charset="0"/>
              </a:endParaRPr>
            </a:p>
          </p:txBody>
        </p:sp>
        <p:pic>
          <p:nvPicPr>
            <p:cNvPr id="4" name="图片 3">
              <a:extLst>
                <a:ext uri="{FF2B5EF4-FFF2-40B4-BE49-F238E27FC236}">
                  <a16:creationId xmlns:a16="http://schemas.microsoft.com/office/drawing/2014/main" id="{75F9EEA4-A964-117F-2609-1D9AC4A4A8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03501" y="1317630"/>
              <a:ext cx="3203519" cy="2058127"/>
            </a:xfrm>
            <a:prstGeom prst="rect">
              <a:avLst/>
            </a:prstGeom>
          </p:spPr>
        </p:pic>
      </p:grpSp>
      <p:cxnSp>
        <p:nvCxnSpPr>
          <p:cNvPr id="36" name="直线箭头连接符 35">
            <a:extLst>
              <a:ext uri="{FF2B5EF4-FFF2-40B4-BE49-F238E27FC236}">
                <a16:creationId xmlns:a16="http://schemas.microsoft.com/office/drawing/2014/main" id="{1A18DB92-F5E1-8A6D-E63E-46731C4FC834}"/>
              </a:ext>
            </a:extLst>
          </p:cNvPr>
          <p:cNvCxnSpPr/>
          <p:nvPr/>
        </p:nvCxnSpPr>
        <p:spPr>
          <a:xfrm flipV="1">
            <a:off x="5984566" y="2235200"/>
            <a:ext cx="999067" cy="1083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9D58C42-D442-177E-7879-BC642C60B208}"/>
              </a:ext>
            </a:extLst>
          </p:cNvPr>
          <p:cNvSpPr txBox="1"/>
          <p:nvPr/>
        </p:nvSpPr>
        <p:spPr>
          <a:xfrm>
            <a:off x="7576300" y="1659466"/>
            <a:ext cx="3200400" cy="707886"/>
          </a:xfrm>
          <a:prstGeom prst="rect">
            <a:avLst/>
          </a:prstGeom>
          <a:noFill/>
        </p:spPr>
        <p:txBody>
          <a:bodyPr wrap="square" rtlCol="0">
            <a:spAutoFit/>
          </a:bodyPr>
          <a:lstStyle/>
          <a:p>
            <a:r>
              <a:rPr kumimoji="1" lang="en-US" altLang="zh-CN" sz="4000" dirty="0">
                <a:latin typeface="+mj-lt"/>
              </a:rPr>
              <a:t>Deep?</a:t>
            </a:r>
            <a:endParaRPr kumimoji="1" lang="zh-CN" altLang="en-US" sz="4000" dirty="0">
              <a:latin typeface="+mj-lt"/>
            </a:endParaRPr>
          </a:p>
        </p:txBody>
      </p:sp>
      <p:sp>
        <p:nvSpPr>
          <p:cNvPr id="5" name="文本框 4">
            <a:extLst>
              <a:ext uri="{FF2B5EF4-FFF2-40B4-BE49-F238E27FC236}">
                <a16:creationId xmlns:a16="http://schemas.microsoft.com/office/drawing/2014/main" id="{1067D3C2-48E3-458E-5526-717AD2D040E4}"/>
              </a:ext>
            </a:extLst>
          </p:cNvPr>
          <p:cNvSpPr txBox="1"/>
          <p:nvPr/>
        </p:nvSpPr>
        <p:spPr>
          <a:xfrm>
            <a:off x="7576300" y="4558835"/>
            <a:ext cx="3824763" cy="707886"/>
          </a:xfrm>
          <a:prstGeom prst="rect">
            <a:avLst/>
          </a:prstGeom>
          <a:noFill/>
        </p:spPr>
        <p:txBody>
          <a:bodyPr wrap="square" rtlCol="0">
            <a:spAutoFit/>
          </a:bodyPr>
          <a:lstStyle/>
          <a:p>
            <a:r>
              <a:rPr kumimoji="1" lang="en-US" altLang="zh-CN" sz="4000" dirty="0">
                <a:latin typeface="+mj-lt"/>
              </a:rPr>
              <a:t>Feature</a:t>
            </a:r>
            <a:r>
              <a:rPr kumimoji="1" lang="zh-CN" altLang="en-US" sz="4000" dirty="0">
                <a:latin typeface="+mj-lt"/>
              </a:rPr>
              <a:t> </a:t>
            </a:r>
            <a:r>
              <a:rPr kumimoji="1" lang="en-US" altLang="zh-CN" sz="4000" dirty="0">
                <a:latin typeface="+mj-lt"/>
              </a:rPr>
              <a:t>Learning</a:t>
            </a:r>
            <a:endParaRPr kumimoji="1" lang="zh-CN" altLang="en-US" sz="4000" dirty="0">
              <a:latin typeface="+mj-lt"/>
            </a:endParaRPr>
          </a:p>
        </p:txBody>
      </p:sp>
      <p:cxnSp>
        <p:nvCxnSpPr>
          <p:cNvPr id="6" name="直线箭头连接符 5">
            <a:extLst>
              <a:ext uri="{FF2B5EF4-FFF2-40B4-BE49-F238E27FC236}">
                <a16:creationId xmlns:a16="http://schemas.microsoft.com/office/drawing/2014/main" id="{2BC6E719-3C33-1FA6-0795-BD27EF454A76}"/>
              </a:ext>
            </a:extLst>
          </p:cNvPr>
          <p:cNvCxnSpPr/>
          <p:nvPr/>
        </p:nvCxnSpPr>
        <p:spPr>
          <a:xfrm>
            <a:off x="5984566" y="3866372"/>
            <a:ext cx="999067" cy="917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899E6780-A734-7682-38A7-4DC03152131D}"/>
              </a:ext>
            </a:extLst>
          </p:cNvPr>
          <p:cNvCxnSpPr/>
          <p:nvPr/>
        </p:nvCxnSpPr>
        <p:spPr>
          <a:xfrm flipV="1">
            <a:off x="7685797" y="1336290"/>
            <a:ext cx="1111029" cy="13542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B541E5B2-7011-3CE9-4CAB-6CBDFDB51A43}"/>
              </a:ext>
            </a:extLst>
          </p:cNvPr>
          <p:cNvCxnSpPr>
            <a:cxnSpLocks/>
          </p:cNvCxnSpPr>
          <p:nvPr/>
        </p:nvCxnSpPr>
        <p:spPr>
          <a:xfrm flipH="1" flipV="1">
            <a:off x="7685797" y="1357621"/>
            <a:ext cx="1111029" cy="13329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955C43C4-BAAB-7018-7FC9-A2E4A8279FA9}"/>
              </a:ext>
            </a:extLst>
          </p:cNvPr>
          <p:cNvCxnSpPr>
            <a:cxnSpLocks/>
          </p:cNvCxnSpPr>
          <p:nvPr/>
        </p:nvCxnSpPr>
        <p:spPr>
          <a:xfrm>
            <a:off x="6025743" y="3640618"/>
            <a:ext cx="1067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84743A1C-C4D7-EC52-297E-633941F69120}"/>
              </a:ext>
            </a:extLst>
          </p:cNvPr>
          <p:cNvSpPr txBox="1"/>
          <p:nvPr/>
        </p:nvSpPr>
        <p:spPr>
          <a:xfrm>
            <a:off x="7432608" y="3375912"/>
            <a:ext cx="4633868" cy="584775"/>
          </a:xfrm>
          <a:prstGeom prst="rect">
            <a:avLst/>
          </a:prstGeom>
          <a:noFill/>
        </p:spPr>
        <p:txBody>
          <a:bodyPr wrap="square" rtlCol="0">
            <a:spAutoFit/>
          </a:bodyPr>
          <a:lstStyle/>
          <a:p>
            <a:r>
              <a:rPr kumimoji="1" lang="en-US" altLang="zh-CN" sz="3200" dirty="0">
                <a:latin typeface="+mj-lt"/>
              </a:rPr>
              <a:t>Automatic</a:t>
            </a:r>
            <a:r>
              <a:rPr kumimoji="1" lang="zh-CN" altLang="en-US" sz="3200" dirty="0">
                <a:latin typeface="+mj-lt"/>
              </a:rPr>
              <a:t> </a:t>
            </a:r>
            <a:r>
              <a:rPr kumimoji="1" lang="en-US" altLang="zh-CN" sz="3200" dirty="0">
                <a:latin typeface="+mj-lt"/>
              </a:rPr>
              <a:t>Differentiation</a:t>
            </a:r>
            <a:endParaRPr kumimoji="1" lang="zh-CN" altLang="en-US" sz="3200" dirty="0">
              <a:latin typeface="+mj-lt"/>
            </a:endParaRPr>
          </a:p>
        </p:txBody>
      </p:sp>
      <p:sp>
        <p:nvSpPr>
          <p:cNvPr id="17" name="文本框 16">
            <a:extLst>
              <a:ext uri="{FF2B5EF4-FFF2-40B4-BE49-F238E27FC236}">
                <a16:creationId xmlns:a16="http://schemas.microsoft.com/office/drawing/2014/main" id="{8118DB4B-1F5F-406E-52B9-65D4A741E8B3}"/>
              </a:ext>
            </a:extLst>
          </p:cNvPr>
          <p:cNvSpPr txBox="1"/>
          <p:nvPr/>
        </p:nvSpPr>
        <p:spPr>
          <a:xfrm>
            <a:off x="9388759" y="2267906"/>
            <a:ext cx="975018" cy="1569660"/>
          </a:xfrm>
          <a:prstGeom prst="rect">
            <a:avLst/>
          </a:prstGeom>
          <a:noFill/>
        </p:spPr>
        <p:txBody>
          <a:bodyPr wrap="square" rtlCol="0">
            <a:spAutoFit/>
          </a:bodyPr>
          <a:lstStyle/>
          <a:p>
            <a:r>
              <a:rPr kumimoji="1" lang="en-US" altLang="zh-CN" sz="9600" dirty="0">
                <a:solidFill>
                  <a:srgbClr val="FF0000"/>
                </a:solidFill>
              </a:rPr>
              <a:t>?</a:t>
            </a:r>
            <a:endParaRPr kumimoji="1" lang="zh-CN" altLang="en-US" sz="9600" dirty="0">
              <a:solidFill>
                <a:srgbClr val="FF0000"/>
              </a:solidFill>
            </a:endParaRPr>
          </a:p>
        </p:txBody>
      </p:sp>
    </p:spTree>
    <p:extLst>
      <p:ext uri="{BB962C8B-B14F-4D97-AF65-F5344CB8AC3E}">
        <p14:creationId xmlns:p14="http://schemas.microsoft.com/office/powerpoint/2010/main" val="4237115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Data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Driven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6146" name="Picture 2" descr="Short course in focus: Data Ethics, AI and Responsible Innovation ...">
            <a:extLst>
              <a:ext uri="{FF2B5EF4-FFF2-40B4-BE49-F238E27FC236}">
                <a16:creationId xmlns:a16="http://schemas.microsoft.com/office/drawing/2014/main" id="{C08DF779-E0FB-AAD0-3828-EE50A0EF0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560" y="1398503"/>
            <a:ext cx="6434679" cy="428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648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大公司的布局</a:t>
            </a:r>
          </a:p>
        </p:txBody>
      </p:sp>
      <p:pic>
        <p:nvPicPr>
          <p:cNvPr id="7" name="内容占位符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208636" cy="6858000"/>
          </a:xfrm>
          <a:prstGeom prst="rect">
            <a:avLst/>
          </a:prstGeom>
        </p:spPr>
      </p:pic>
    </p:spTree>
    <p:extLst>
      <p:ext uri="{BB962C8B-B14F-4D97-AF65-F5344CB8AC3E}">
        <p14:creationId xmlns:p14="http://schemas.microsoft.com/office/powerpoint/2010/main" val="1497168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history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4">
            <a:extLst>
              <a:ext uri="{FF2B5EF4-FFF2-40B4-BE49-F238E27FC236}">
                <a16:creationId xmlns:a16="http://schemas.microsoft.com/office/drawing/2014/main" id="{4E3DC502-8EFA-E383-1B70-703FE951079F}"/>
              </a:ext>
            </a:extLst>
          </p:cNvPr>
          <p:cNvSpPr>
            <a:spLocks noGrp="1"/>
          </p:cNvSpPr>
          <p:nvPr>
            <p:ph idx="1"/>
          </p:nvPr>
        </p:nvSpPr>
        <p:spPr>
          <a:xfrm>
            <a:off x="1025912" y="1552427"/>
            <a:ext cx="2657299" cy="3593591"/>
          </a:xfrm>
        </p:spPr>
        <p:txBody>
          <a:bodyPr/>
          <a:lstStyle/>
          <a:p>
            <a:r>
              <a:rPr kumimoji="1" lang="en-US" altLang="zh-CN" dirty="0"/>
              <a:t>AI</a:t>
            </a:r>
            <a:r>
              <a:rPr kumimoji="1" lang="zh-CN" altLang="en-US" dirty="0"/>
              <a:t>现状</a:t>
            </a:r>
            <a:endParaRPr kumimoji="1" lang="en-US" altLang="zh-CN" dirty="0"/>
          </a:p>
          <a:p>
            <a:r>
              <a:rPr kumimoji="1" lang="zh-CN" altLang="en-US" dirty="0">
                <a:solidFill>
                  <a:schemeClr val="tx1"/>
                </a:solidFill>
              </a:rPr>
              <a:t>革命前夜</a:t>
            </a:r>
            <a:endParaRPr kumimoji="1" lang="en-US" altLang="zh-CN" dirty="0">
              <a:solidFill>
                <a:schemeClr val="tx1"/>
              </a:solidFill>
            </a:endParaRPr>
          </a:p>
          <a:p>
            <a:r>
              <a:rPr kumimoji="1" lang="en-US" altLang="zh-CN" dirty="0">
                <a:solidFill>
                  <a:schemeClr val="tx1"/>
                </a:solidFill>
              </a:rPr>
              <a:t>AI</a:t>
            </a:r>
            <a:r>
              <a:rPr kumimoji="1" lang="zh-CN" altLang="en-US" dirty="0">
                <a:solidFill>
                  <a:schemeClr val="tx1"/>
                </a:solidFill>
              </a:rPr>
              <a:t>诞生</a:t>
            </a:r>
            <a:endParaRPr kumimoji="1" lang="en-US" altLang="zh-CN" dirty="0">
              <a:solidFill>
                <a:schemeClr val="tx1"/>
              </a:solidFill>
            </a:endParaRPr>
          </a:p>
          <a:p>
            <a:r>
              <a:rPr kumimoji="1" lang="zh-CN" altLang="en-US" dirty="0">
                <a:solidFill>
                  <a:schemeClr val="tx1"/>
                </a:solidFill>
              </a:rPr>
              <a:t>落入低谷</a:t>
            </a:r>
            <a:endParaRPr kumimoji="1" lang="en-US" altLang="zh-CN" dirty="0">
              <a:solidFill>
                <a:schemeClr val="tx1"/>
              </a:solidFill>
            </a:endParaRPr>
          </a:p>
          <a:p>
            <a:r>
              <a:rPr kumimoji="1" lang="zh-CN" altLang="en-US" dirty="0">
                <a:solidFill>
                  <a:schemeClr val="tx1"/>
                </a:solidFill>
              </a:rPr>
              <a:t>三足鼎立</a:t>
            </a:r>
            <a:endParaRPr kumimoji="1" lang="en-US" altLang="zh-CN" dirty="0">
              <a:solidFill>
                <a:schemeClr val="tx1"/>
              </a:solidFill>
            </a:endParaRPr>
          </a:p>
          <a:p>
            <a:r>
              <a:rPr kumimoji="1" lang="zh-CN" altLang="en-US" dirty="0">
                <a:solidFill>
                  <a:schemeClr val="tx1"/>
                </a:solidFill>
              </a:rPr>
              <a:t>群龙无首</a:t>
            </a:r>
            <a:endParaRPr kumimoji="1" lang="en-US" altLang="zh-CN" dirty="0">
              <a:solidFill>
                <a:schemeClr val="tx1"/>
              </a:solidFill>
            </a:endParaRPr>
          </a:p>
          <a:p>
            <a:r>
              <a:rPr kumimoji="1" lang="zh-CN" altLang="en-US" dirty="0">
                <a:solidFill>
                  <a:schemeClr val="tx1"/>
                </a:solidFill>
              </a:rPr>
              <a:t>新的突破</a:t>
            </a:r>
            <a:endParaRPr kumimoji="1" lang="en-US" altLang="zh-CN" dirty="0">
              <a:solidFill>
                <a:schemeClr val="tx1"/>
              </a:solidFill>
            </a:endParaRPr>
          </a:p>
          <a:p>
            <a:r>
              <a:rPr kumimoji="1" lang="zh-CN" altLang="en-US" dirty="0">
                <a:solidFill>
                  <a:srgbClr val="FF0000"/>
                </a:solidFill>
              </a:rPr>
              <a:t>智能爆发</a:t>
            </a:r>
          </a:p>
        </p:txBody>
      </p:sp>
      <p:cxnSp>
        <p:nvCxnSpPr>
          <p:cNvPr id="5" name="直线箭头连接符 4">
            <a:extLst>
              <a:ext uri="{FF2B5EF4-FFF2-40B4-BE49-F238E27FC236}">
                <a16:creationId xmlns:a16="http://schemas.microsoft.com/office/drawing/2014/main" id="{47E4C14D-DA30-FCA9-43D3-538EBB33F687}"/>
              </a:ext>
            </a:extLst>
          </p:cNvPr>
          <p:cNvCxnSpPr/>
          <p:nvPr/>
        </p:nvCxnSpPr>
        <p:spPr>
          <a:xfrm flipV="1">
            <a:off x="3464270" y="4793466"/>
            <a:ext cx="6612204" cy="56593"/>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169E082-291C-C440-2485-B2CAFF4B2422}"/>
              </a:ext>
            </a:extLst>
          </p:cNvPr>
          <p:cNvCxnSpPr/>
          <p:nvPr/>
        </p:nvCxnSpPr>
        <p:spPr>
          <a:xfrm flipH="1" flipV="1">
            <a:off x="3683211" y="1140943"/>
            <a:ext cx="25759" cy="4082605"/>
          </a:xfrm>
          <a:prstGeom prst="straightConnector1">
            <a:avLst/>
          </a:prstGeom>
          <a:ln>
            <a:solidFill>
              <a:schemeClr val="bg2">
                <a:lumMod val="5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86DEBDA-91BE-F280-140F-93ABB971FB59}"/>
              </a:ext>
            </a:extLst>
          </p:cNvPr>
          <p:cNvSpPr txBox="1"/>
          <p:nvPr/>
        </p:nvSpPr>
        <p:spPr>
          <a:xfrm>
            <a:off x="3464270" y="5223548"/>
            <a:ext cx="796714" cy="369332"/>
          </a:xfrm>
          <a:prstGeom prst="rect">
            <a:avLst/>
          </a:prstGeom>
          <a:noFill/>
        </p:spPr>
        <p:txBody>
          <a:bodyPr wrap="square" rtlCol="0">
            <a:spAutoFit/>
          </a:bodyPr>
          <a:lstStyle/>
          <a:p>
            <a:r>
              <a:rPr kumimoji="1" lang="en-US" altLang="zh-CN"/>
              <a:t>1956</a:t>
            </a:r>
            <a:endParaRPr kumimoji="1" lang="zh-CN" altLang="en-US" dirty="0"/>
          </a:p>
        </p:txBody>
      </p:sp>
      <p:sp>
        <p:nvSpPr>
          <p:cNvPr id="11" name="文本框 10">
            <a:extLst>
              <a:ext uri="{FF2B5EF4-FFF2-40B4-BE49-F238E27FC236}">
                <a16:creationId xmlns:a16="http://schemas.microsoft.com/office/drawing/2014/main" id="{CB00D99E-09C7-9131-84EA-3CCDF2B5D91E}"/>
              </a:ext>
            </a:extLst>
          </p:cNvPr>
          <p:cNvSpPr txBox="1"/>
          <p:nvPr/>
        </p:nvSpPr>
        <p:spPr>
          <a:xfrm>
            <a:off x="4690316" y="5223548"/>
            <a:ext cx="1162985" cy="369332"/>
          </a:xfrm>
          <a:prstGeom prst="rect">
            <a:avLst/>
          </a:prstGeom>
          <a:noFill/>
        </p:spPr>
        <p:txBody>
          <a:bodyPr wrap="square" rtlCol="0">
            <a:spAutoFit/>
          </a:bodyPr>
          <a:lstStyle/>
          <a:p>
            <a:r>
              <a:rPr kumimoji="1" lang="en-US" altLang="zh-CN"/>
              <a:t>1960</a:t>
            </a:r>
            <a:endParaRPr kumimoji="1" lang="zh-CN" altLang="en-US" dirty="0"/>
          </a:p>
        </p:txBody>
      </p:sp>
      <p:sp>
        <p:nvSpPr>
          <p:cNvPr id="14" name="文本框 13">
            <a:extLst>
              <a:ext uri="{FF2B5EF4-FFF2-40B4-BE49-F238E27FC236}">
                <a16:creationId xmlns:a16="http://schemas.microsoft.com/office/drawing/2014/main" id="{F05CD442-C26D-2DBA-6BA2-DEEF300B560D}"/>
              </a:ext>
            </a:extLst>
          </p:cNvPr>
          <p:cNvSpPr txBox="1"/>
          <p:nvPr/>
        </p:nvSpPr>
        <p:spPr>
          <a:xfrm>
            <a:off x="7868477" y="5226504"/>
            <a:ext cx="796714" cy="369332"/>
          </a:xfrm>
          <a:prstGeom prst="rect">
            <a:avLst/>
          </a:prstGeom>
          <a:noFill/>
        </p:spPr>
        <p:txBody>
          <a:bodyPr wrap="square" rtlCol="0">
            <a:spAutoFit/>
          </a:bodyPr>
          <a:lstStyle/>
          <a:p>
            <a:r>
              <a:rPr kumimoji="1" lang="en-US" altLang="zh-CN"/>
              <a:t>2000</a:t>
            </a:r>
            <a:endParaRPr kumimoji="1" lang="zh-CN" altLang="en-US" dirty="0"/>
          </a:p>
        </p:txBody>
      </p:sp>
      <p:sp>
        <p:nvSpPr>
          <p:cNvPr id="15" name="文本框 14">
            <a:extLst>
              <a:ext uri="{FF2B5EF4-FFF2-40B4-BE49-F238E27FC236}">
                <a16:creationId xmlns:a16="http://schemas.microsoft.com/office/drawing/2014/main" id="{7CE551C6-424B-F8A3-5A5D-B5326A4AB785}"/>
              </a:ext>
            </a:extLst>
          </p:cNvPr>
          <p:cNvSpPr txBox="1"/>
          <p:nvPr/>
        </p:nvSpPr>
        <p:spPr>
          <a:xfrm>
            <a:off x="8737680" y="5226504"/>
            <a:ext cx="796714" cy="369332"/>
          </a:xfrm>
          <a:prstGeom prst="rect">
            <a:avLst/>
          </a:prstGeom>
          <a:noFill/>
        </p:spPr>
        <p:txBody>
          <a:bodyPr wrap="square" rtlCol="0">
            <a:spAutoFit/>
          </a:bodyPr>
          <a:lstStyle/>
          <a:p>
            <a:r>
              <a:rPr kumimoji="1" lang="en-US" altLang="zh-CN" dirty="0"/>
              <a:t>2007</a:t>
            </a:r>
            <a:endParaRPr kumimoji="1" lang="zh-CN" altLang="en-US" dirty="0"/>
          </a:p>
        </p:txBody>
      </p:sp>
      <p:cxnSp>
        <p:nvCxnSpPr>
          <p:cNvPr id="16" name="直线连接符 15">
            <a:extLst>
              <a:ext uri="{FF2B5EF4-FFF2-40B4-BE49-F238E27FC236}">
                <a16:creationId xmlns:a16="http://schemas.microsoft.com/office/drawing/2014/main" id="{AB9E720D-8AAC-EC07-E5EB-5EC9F56B4A89}"/>
              </a:ext>
            </a:extLst>
          </p:cNvPr>
          <p:cNvCxnSpPr/>
          <p:nvPr/>
        </p:nvCxnSpPr>
        <p:spPr>
          <a:xfrm>
            <a:off x="6366269" y="2314426"/>
            <a:ext cx="42189" cy="272049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520D4CB-0D0F-81C8-5652-D40897A6C203}"/>
              </a:ext>
            </a:extLst>
          </p:cNvPr>
          <p:cNvSpPr txBox="1"/>
          <p:nvPr/>
        </p:nvSpPr>
        <p:spPr>
          <a:xfrm>
            <a:off x="4260984" y="1293935"/>
            <a:ext cx="1245476" cy="646331"/>
          </a:xfrm>
          <a:prstGeom prst="rect">
            <a:avLst/>
          </a:prstGeom>
          <a:noFill/>
        </p:spPr>
        <p:txBody>
          <a:bodyPr wrap="square" rtlCol="0">
            <a:spAutoFit/>
          </a:bodyPr>
          <a:lstStyle/>
          <a:p>
            <a:pPr algn="ctr"/>
            <a:r>
              <a:rPr kumimoji="1" lang="zh-CN" altLang="en-US"/>
              <a:t>自上而下的设计</a:t>
            </a:r>
          </a:p>
        </p:txBody>
      </p:sp>
      <p:sp>
        <p:nvSpPr>
          <p:cNvPr id="18" name="文本框 17">
            <a:extLst>
              <a:ext uri="{FF2B5EF4-FFF2-40B4-BE49-F238E27FC236}">
                <a16:creationId xmlns:a16="http://schemas.microsoft.com/office/drawing/2014/main" id="{CB2FD77D-F848-D4C4-8042-B17455FF1260}"/>
              </a:ext>
            </a:extLst>
          </p:cNvPr>
          <p:cNvSpPr txBox="1"/>
          <p:nvPr/>
        </p:nvSpPr>
        <p:spPr>
          <a:xfrm>
            <a:off x="6669333" y="1259432"/>
            <a:ext cx="1245476" cy="646331"/>
          </a:xfrm>
          <a:prstGeom prst="rect">
            <a:avLst/>
          </a:prstGeom>
          <a:noFill/>
        </p:spPr>
        <p:txBody>
          <a:bodyPr wrap="square" rtlCol="0">
            <a:spAutoFit/>
          </a:bodyPr>
          <a:lstStyle/>
          <a:p>
            <a:pPr algn="ctr"/>
            <a:r>
              <a:rPr kumimoji="1" lang="zh-CN" altLang="en-US" dirty="0"/>
              <a:t>自下而上的涌现</a:t>
            </a:r>
          </a:p>
        </p:txBody>
      </p:sp>
      <p:sp>
        <p:nvSpPr>
          <p:cNvPr id="19" name="矩形 18">
            <a:extLst>
              <a:ext uri="{FF2B5EF4-FFF2-40B4-BE49-F238E27FC236}">
                <a16:creationId xmlns:a16="http://schemas.microsoft.com/office/drawing/2014/main" id="{CE6C3EE5-6978-755D-4002-BCC539430A12}"/>
              </a:ext>
            </a:extLst>
          </p:cNvPr>
          <p:cNvSpPr/>
          <p:nvPr/>
        </p:nvSpPr>
        <p:spPr>
          <a:xfrm>
            <a:off x="6487105" y="5219789"/>
            <a:ext cx="646331" cy="369332"/>
          </a:xfrm>
          <a:prstGeom prst="rect">
            <a:avLst/>
          </a:prstGeom>
        </p:spPr>
        <p:txBody>
          <a:bodyPr wrap="none">
            <a:spAutoFit/>
          </a:bodyPr>
          <a:lstStyle/>
          <a:p>
            <a:r>
              <a:rPr kumimoji="1" lang="en-US" altLang="zh-CN"/>
              <a:t>1980</a:t>
            </a:r>
            <a:endParaRPr lang="zh-CN" altLang="en-US" dirty="0"/>
          </a:p>
        </p:txBody>
      </p:sp>
      <p:sp>
        <p:nvSpPr>
          <p:cNvPr id="20" name="任意形状 19">
            <a:extLst>
              <a:ext uri="{FF2B5EF4-FFF2-40B4-BE49-F238E27FC236}">
                <a16:creationId xmlns:a16="http://schemas.microsoft.com/office/drawing/2014/main" id="{C5C639A7-0116-FA18-8077-8B40F95B5F04}"/>
              </a:ext>
            </a:extLst>
          </p:cNvPr>
          <p:cNvSpPr/>
          <p:nvPr/>
        </p:nvSpPr>
        <p:spPr>
          <a:xfrm>
            <a:off x="3702767" y="1924959"/>
            <a:ext cx="5943600" cy="2620489"/>
          </a:xfrm>
          <a:custGeom>
            <a:avLst/>
            <a:gdLst>
              <a:gd name="connsiteX0" fmla="*/ 0 w 5943600"/>
              <a:gd name="connsiteY0" fmla="*/ 2404534 h 2620489"/>
              <a:gd name="connsiteX1" fmla="*/ 524934 w 5943600"/>
              <a:gd name="connsiteY1" fmla="*/ 423334 h 2620489"/>
              <a:gd name="connsiteX2" fmla="*/ 982134 w 5943600"/>
              <a:gd name="connsiteY2" fmla="*/ 1168400 h 2620489"/>
              <a:gd name="connsiteX3" fmla="*/ 1270000 w 5943600"/>
              <a:gd name="connsiteY3" fmla="*/ 2302934 h 2620489"/>
              <a:gd name="connsiteX4" fmla="*/ 1524000 w 5943600"/>
              <a:gd name="connsiteY4" fmla="*/ 2506134 h 2620489"/>
              <a:gd name="connsiteX5" fmla="*/ 1778000 w 5943600"/>
              <a:gd name="connsiteY5" fmla="*/ 2506134 h 2620489"/>
              <a:gd name="connsiteX6" fmla="*/ 2015067 w 5943600"/>
              <a:gd name="connsiteY6" fmla="*/ 1964267 h 2620489"/>
              <a:gd name="connsiteX7" fmla="*/ 2201334 w 5943600"/>
              <a:gd name="connsiteY7" fmla="*/ 2455334 h 2620489"/>
              <a:gd name="connsiteX8" fmla="*/ 2455334 w 5943600"/>
              <a:gd name="connsiteY8" fmla="*/ 2607734 h 2620489"/>
              <a:gd name="connsiteX9" fmla="*/ 2980267 w 5943600"/>
              <a:gd name="connsiteY9" fmla="*/ 2590800 h 2620489"/>
              <a:gd name="connsiteX10" fmla="*/ 3200400 w 5943600"/>
              <a:gd name="connsiteY10" fmla="*/ 2421467 h 2620489"/>
              <a:gd name="connsiteX11" fmla="*/ 3556000 w 5943600"/>
              <a:gd name="connsiteY11" fmla="*/ 1168400 h 2620489"/>
              <a:gd name="connsiteX12" fmla="*/ 4030134 w 5943600"/>
              <a:gd name="connsiteY12" fmla="*/ 914400 h 2620489"/>
              <a:gd name="connsiteX13" fmla="*/ 4487334 w 5943600"/>
              <a:gd name="connsiteY13" fmla="*/ 2099734 h 2620489"/>
              <a:gd name="connsiteX14" fmla="*/ 4944534 w 5943600"/>
              <a:gd name="connsiteY14" fmla="*/ 2286000 h 2620489"/>
              <a:gd name="connsiteX15" fmla="*/ 5317067 w 5943600"/>
              <a:gd name="connsiteY15" fmla="*/ 2218267 h 2620489"/>
              <a:gd name="connsiteX16" fmla="*/ 5520267 w 5943600"/>
              <a:gd name="connsiteY16" fmla="*/ 1879600 h 2620489"/>
              <a:gd name="connsiteX17" fmla="*/ 5943600 w 5943600"/>
              <a:gd name="connsiteY17" fmla="*/ 0 h 262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43600" h="2620489">
                <a:moveTo>
                  <a:pt x="0" y="2404534"/>
                </a:moveTo>
                <a:cubicBezTo>
                  <a:pt x="180622" y="1516945"/>
                  <a:pt x="361245" y="629356"/>
                  <a:pt x="524934" y="423334"/>
                </a:cubicBezTo>
                <a:cubicBezTo>
                  <a:pt x="688623" y="217312"/>
                  <a:pt x="857956" y="855133"/>
                  <a:pt x="982134" y="1168400"/>
                </a:cubicBezTo>
                <a:cubicBezTo>
                  <a:pt x="1106312" y="1481667"/>
                  <a:pt x="1179689" y="2079978"/>
                  <a:pt x="1270000" y="2302934"/>
                </a:cubicBezTo>
                <a:cubicBezTo>
                  <a:pt x="1360311" y="2525890"/>
                  <a:pt x="1439333" y="2472267"/>
                  <a:pt x="1524000" y="2506134"/>
                </a:cubicBezTo>
                <a:cubicBezTo>
                  <a:pt x="1608667" y="2540001"/>
                  <a:pt x="1696155" y="2596445"/>
                  <a:pt x="1778000" y="2506134"/>
                </a:cubicBezTo>
                <a:cubicBezTo>
                  <a:pt x="1859845" y="2415823"/>
                  <a:pt x="1944511" y="1972734"/>
                  <a:pt x="2015067" y="1964267"/>
                </a:cubicBezTo>
                <a:cubicBezTo>
                  <a:pt x="2085623" y="1955800"/>
                  <a:pt x="2127956" y="2348090"/>
                  <a:pt x="2201334" y="2455334"/>
                </a:cubicBezTo>
                <a:cubicBezTo>
                  <a:pt x="2274712" y="2562578"/>
                  <a:pt x="2325512" y="2585156"/>
                  <a:pt x="2455334" y="2607734"/>
                </a:cubicBezTo>
                <a:cubicBezTo>
                  <a:pt x="2585156" y="2630312"/>
                  <a:pt x="2856089" y="2621845"/>
                  <a:pt x="2980267" y="2590800"/>
                </a:cubicBezTo>
                <a:cubicBezTo>
                  <a:pt x="3104445" y="2559756"/>
                  <a:pt x="3104445" y="2658533"/>
                  <a:pt x="3200400" y="2421467"/>
                </a:cubicBezTo>
                <a:cubicBezTo>
                  <a:pt x="3296355" y="2184401"/>
                  <a:pt x="3417711" y="1419578"/>
                  <a:pt x="3556000" y="1168400"/>
                </a:cubicBezTo>
                <a:cubicBezTo>
                  <a:pt x="3694289" y="917222"/>
                  <a:pt x="3874912" y="759178"/>
                  <a:pt x="4030134" y="914400"/>
                </a:cubicBezTo>
                <a:cubicBezTo>
                  <a:pt x="4185356" y="1069622"/>
                  <a:pt x="4334934" y="1871134"/>
                  <a:pt x="4487334" y="2099734"/>
                </a:cubicBezTo>
                <a:cubicBezTo>
                  <a:pt x="4639734" y="2328334"/>
                  <a:pt x="4806245" y="2266245"/>
                  <a:pt x="4944534" y="2286000"/>
                </a:cubicBezTo>
                <a:cubicBezTo>
                  <a:pt x="5082823" y="2305755"/>
                  <a:pt x="5221112" y="2286000"/>
                  <a:pt x="5317067" y="2218267"/>
                </a:cubicBezTo>
                <a:cubicBezTo>
                  <a:pt x="5413023" y="2150534"/>
                  <a:pt x="5415845" y="2249311"/>
                  <a:pt x="5520267" y="1879600"/>
                </a:cubicBezTo>
                <a:cubicBezTo>
                  <a:pt x="5624689" y="1509889"/>
                  <a:pt x="5943600" y="0"/>
                  <a:pt x="5943600" y="0"/>
                </a:cubicBezTo>
              </a:path>
            </a:pathLst>
          </a:cu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0E4F6415-64ED-3915-4193-C92091577889}"/>
              </a:ext>
            </a:extLst>
          </p:cNvPr>
          <p:cNvSpPr txBox="1"/>
          <p:nvPr/>
        </p:nvSpPr>
        <p:spPr>
          <a:xfrm>
            <a:off x="9693567" y="5219789"/>
            <a:ext cx="796714" cy="369332"/>
          </a:xfrm>
          <a:prstGeom prst="rect">
            <a:avLst/>
          </a:prstGeom>
          <a:noFill/>
        </p:spPr>
        <p:txBody>
          <a:bodyPr wrap="square" rtlCol="0">
            <a:spAutoFit/>
          </a:bodyPr>
          <a:lstStyle/>
          <a:p>
            <a:r>
              <a:rPr kumimoji="1" lang="en-US" altLang="zh-CN"/>
              <a:t>2014</a:t>
            </a:r>
            <a:endParaRPr kumimoji="1" lang="zh-CN" altLang="en-US" dirty="0"/>
          </a:p>
        </p:txBody>
      </p:sp>
    </p:spTree>
    <p:extLst>
      <p:ext uri="{BB962C8B-B14F-4D97-AF65-F5344CB8AC3E}">
        <p14:creationId xmlns:p14="http://schemas.microsoft.com/office/powerpoint/2010/main" val="176996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Stable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Diffusion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5362" name="Picture 2">
            <a:extLst>
              <a:ext uri="{FF2B5EF4-FFF2-40B4-BE49-F238E27FC236}">
                <a16:creationId xmlns:a16="http://schemas.microsoft.com/office/drawing/2014/main" id="{A0D27814-61CE-04E2-5DE2-9397F93DD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04" y="1373318"/>
            <a:ext cx="4123735" cy="41113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图片">
            <a:extLst>
              <a:ext uri="{FF2B5EF4-FFF2-40B4-BE49-F238E27FC236}">
                <a16:creationId xmlns:a16="http://schemas.microsoft.com/office/drawing/2014/main" id="{D244C0F3-B03C-4C01-A0B7-EB9680C31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7121" y="138895"/>
            <a:ext cx="6003146" cy="565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7584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61D05-228C-8E49-9499-6AAA8E4BD224}"/>
              </a:ext>
            </a:extLst>
          </p:cNvPr>
          <p:cNvSpPr>
            <a:spLocks noGrp="1"/>
          </p:cNvSpPr>
          <p:nvPr>
            <p:ph type="ctrTitle"/>
          </p:nvPr>
        </p:nvSpPr>
        <p:spPr>
          <a:xfrm>
            <a:off x="524439" y="310551"/>
            <a:ext cx="11249005" cy="1052423"/>
          </a:xfrm>
        </p:spPr>
        <p:txBody>
          <a:bodyPr>
            <a:normAutofit/>
          </a:bodyPr>
          <a:lstStyle/>
          <a:p>
            <a:pPr algn="just"/>
            <a:r>
              <a:rPr kumimoji="1" lang="en-US" altLang="zh-CN" sz="3600" dirty="0">
                <a:solidFill>
                  <a:schemeClr val="bg1"/>
                </a:solidFill>
                <a:latin typeface="Times New Roman" panose="02020603050405020304" pitchFamily="18" charset="0"/>
                <a:ea typeface="Weibei SC" panose="03000800000000000000" pitchFamily="66" charset="-128"/>
                <a:cs typeface="Times New Roman" panose="02020603050405020304" pitchFamily="18" charset="0"/>
              </a:rPr>
              <a:t>Graph Neural Networks</a:t>
            </a:r>
            <a:endParaRPr kumimoji="1" lang="zh-CN" altLang="en-US" sz="3600" dirty="0">
              <a:solidFill>
                <a:schemeClr val="bg1"/>
              </a:solidFill>
              <a:latin typeface="Times New Roman" panose="02020603050405020304" pitchFamily="18" charset="0"/>
              <a:ea typeface="Weibei SC" panose="03000800000000000000" pitchFamily="66" charset="-128"/>
              <a:cs typeface="Times New Roman" panose="02020603050405020304" pitchFamily="18" charset="0"/>
            </a:endParaRPr>
          </a:p>
        </p:txBody>
      </p:sp>
      <p:pic>
        <p:nvPicPr>
          <p:cNvPr id="3" name="图片 2">
            <a:extLst>
              <a:ext uri="{FF2B5EF4-FFF2-40B4-BE49-F238E27FC236}">
                <a16:creationId xmlns:a16="http://schemas.microsoft.com/office/drawing/2014/main" id="{AAE57140-B5B9-5B41-A40E-BB93D08C6B38}"/>
              </a:ext>
            </a:extLst>
          </p:cNvPr>
          <p:cNvPicPr>
            <a:picLocks noChangeAspect="1"/>
          </p:cNvPicPr>
          <p:nvPr/>
        </p:nvPicPr>
        <p:blipFill>
          <a:blip r:embed="rId2"/>
          <a:stretch>
            <a:fillRect/>
          </a:stretch>
        </p:blipFill>
        <p:spPr>
          <a:xfrm>
            <a:off x="524439" y="2383658"/>
            <a:ext cx="3196660" cy="2090684"/>
          </a:xfrm>
          <a:prstGeom prst="rect">
            <a:avLst/>
          </a:prstGeom>
        </p:spPr>
      </p:pic>
      <p:pic>
        <p:nvPicPr>
          <p:cNvPr id="8" name="图片 7">
            <a:extLst>
              <a:ext uri="{FF2B5EF4-FFF2-40B4-BE49-F238E27FC236}">
                <a16:creationId xmlns:a16="http://schemas.microsoft.com/office/drawing/2014/main" id="{09307F33-3E6C-4A48-AF64-4961CE15A851}"/>
              </a:ext>
            </a:extLst>
          </p:cNvPr>
          <p:cNvPicPr>
            <a:picLocks noChangeAspect="1"/>
          </p:cNvPicPr>
          <p:nvPr/>
        </p:nvPicPr>
        <p:blipFill>
          <a:blip r:embed="rId3"/>
          <a:stretch>
            <a:fillRect/>
          </a:stretch>
        </p:blipFill>
        <p:spPr>
          <a:xfrm>
            <a:off x="3719230" y="2355083"/>
            <a:ext cx="4064000" cy="2171700"/>
          </a:xfrm>
          <a:prstGeom prst="rect">
            <a:avLst/>
          </a:prstGeom>
        </p:spPr>
      </p:pic>
      <p:pic>
        <p:nvPicPr>
          <p:cNvPr id="9" name="图片 8">
            <a:extLst>
              <a:ext uri="{FF2B5EF4-FFF2-40B4-BE49-F238E27FC236}">
                <a16:creationId xmlns:a16="http://schemas.microsoft.com/office/drawing/2014/main" id="{86F5F9A6-A531-6C42-973C-04ABDEB3E2A1}"/>
              </a:ext>
            </a:extLst>
          </p:cNvPr>
          <p:cNvPicPr>
            <a:picLocks noChangeAspect="1"/>
          </p:cNvPicPr>
          <p:nvPr/>
        </p:nvPicPr>
        <p:blipFill>
          <a:blip r:embed="rId4"/>
          <a:stretch>
            <a:fillRect/>
          </a:stretch>
        </p:blipFill>
        <p:spPr>
          <a:xfrm>
            <a:off x="7722622" y="2336967"/>
            <a:ext cx="4050822" cy="2171700"/>
          </a:xfrm>
          <a:prstGeom prst="rect">
            <a:avLst/>
          </a:prstGeom>
        </p:spPr>
      </p:pic>
      <p:sp>
        <p:nvSpPr>
          <p:cNvPr id="10" name="文本框 9">
            <a:extLst>
              <a:ext uri="{FF2B5EF4-FFF2-40B4-BE49-F238E27FC236}">
                <a16:creationId xmlns:a16="http://schemas.microsoft.com/office/drawing/2014/main" id="{59C8B7C4-CF18-7647-A016-BCC9C713B31B}"/>
              </a:ext>
            </a:extLst>
          </p:cNvPr>
          <p:cNvSpPr txBox="1"/>
          <p:nvPr/>
        </p:nvSpPr>
        <p:spPr>
          <a:xfrm>
            <a:off x="524439" y="5001330"/>
            <a:ext cx="3616240" cy="646331"/>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First</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Generation:</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Feed Forward Network</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A8E5E649-3FB6-7F46-B68F-4D26F65B63F0}"/>
              </a:ext>
            </a:extLst>
          </p:cNvPr>
          <p:cNvSpPr txBox="1"/>
          <p:nvPr/>
        </p:nvSpPr>
        <p:spPr>
          <a:xfrm>
            <a:off x="3881888" y="5002667"/>
            <a:ext cx="3613034" cy="646331"/>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Second</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Generation :</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Convolutional Neural Network</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279201C-A8D2-4D41-974E-01CBFD29F0BC}"/>
              </a:ext>
            </a:extLst>
          </p:cNvPr>
          <p:cNvSpPr txBox="1"/>
          <p:nvPr/>
        </p:nvSpPr>
        <p:spPr>
          <a:xfrm>
            <a:off x="7783230" y="5001330"/>
            <a:ext cx="3990214" cy="646331"/>
          </a:xfrm>
          <a:prstGeom prst="rect">
            <a:avLst/>
          </a:prstGeom>
          <a:noFill/>
        </p:spPr>
        <p:txBody>
          <a:bodyPr wrap="square" rtlCol="0">
            <a:spAutoFit/>
          </a:bodyPr>
          <a:lstStyle/>
          <a:p>
            <a:r>
              <a:rPr kumimoji="1" lang="en-US" altLang="zh-CN" dirty="0">
                <a:solidFill>
                  <a:schemeClr val="bg1"/>
                </a:solidFill>
                <a:latin typeface="Times New Roman" panose="02020603050405020304" pitchFamily="18" charset="0"/>
                <a:cs typeface="Times New Roman" panose="02020603050405020304" pitchFamily="18" charset="0"/>
              </a:rPr>
              <a:t>Third</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Generation :</a:t>
            </a:r>
            <a:r>
              <a:rPr kumimoji="1" lang="zh-CN" altLang="en-US" dirty="0">
                <a:solidFill>
                  <a:schemeClr val="bg1"/>
                </a:solidFill>
                <a:latin typeface="Times New Roman" panose="02020603050405020304" pitchFamily="18" charset="0"/>
                <a:cs typeface="Times New Roman" panose="02020603050405020304" pitchFamily="18" charset="0"/>
              </a:rPr>
              <a:t> </a:t>
            </a:r>
            <a:r>
              <a:rPr kumimoji="1" lang="en-US" altLang="zh-CN" dirty="0">
                <a:solidFill>
                  <a:schemeClr val="bg1"/>
                </a:solidFill>
                <a:latin typeface="Times New Roman" panose="02020603050405020304" pitchFamily="18" charset="0"/>
                <a:cs typeface="Times New Roman" panose="02020603050405020304" pitchFamily="18" charset="0"/>
              </a:rPr>
              <a:t>Graph Neural Network</a:t>
            </a:r>
            <a:endParaRPr kumimoji="1" lang="zh-CN" alt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736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Data Driven Automated Modelling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4" name="内容占位符 8">
            <a:extLst>
              <a:ext uri="{FF2B5EF4-FFF2-40B4-BE49-F238E27FC236}">
                <a16:creationId xmlns:a16="http://schemas.microsoft.com/office/drawing/2014/main" id="{4AF1E06F-8936-DB4D-A8C7-9DF1770C0CF7}"/>
              </a:ext>
            </a:extLst>
          </p:cNvPr>
          <p:cNvPicPr>
            <a:picLocks noGrp="1" noChangeAspect="1"/>
          </p:cNvPicPr>
          <p:nvPr>
            <p:ph idx="1"/>
          </p:nvPr>
        </p:nvPicPr>
        <p:blipFill>
          <a:blip r:embed="rId4"/>
          <a:stretch>
            <a:fillRect/>
          </a:stretch>
        </p:blipFill>
        <p:spPr>
          <a:xfrm>
            <a:off x="3524536" y="2571057"/>
            <a:ext cx="2023945" cy="1450758"/>
          </a:xfrm>
          <a:prstGeom prst="rect">
            <a:avLst/>
          </a:prstGeom>
        </p:spPr>
      </p:pic>
      <p:pic>
        <p:nvPicPr>
          <p:cNvPr id="15" name="图片 14">
            <a:extLst>
              <a:ext uri="{FF2B5EF4-FFF2-40B4-BE49-F238E27FC236}">
                <a16:creationId xmlns:a16="http://schemas.microsoft.com/office/drawing/2014/main" id="{3157572F-6D94-3B4B-8F7C-817F2F6395C3}"/>
              </a:ext>
            </a:extLst>
          </p:cNvPr>
          <p:cNvPicPr>
            <a:picLocks noChangeAspect="1"/>
          </p:cNvPicPr>
          <p:nvPr/>
        </p:nvPicPr>
        <p:blipFill>
          <a:blip r:embed="rId5"/>
          <a:stretch>
            <a:fillRect/>
          </a:stretch>
        </p:blipFill>
        <p:spPr>
          <a:xfrm>
            <a:off x="5781962" y="2363817"/>
            <a:ext cx="2722857" cy="1812402"/>
          </a:xfrm>
          <a:prstGeom prst="rect">
            <a:avLst/>
          </a:prstGeom>
        </p:spPr>
      </p:pic>
      <p:pic>
        <p:nvPicPr>
          <p:cNvPr id="16" name="Picture 1" descr="480x319_116f057a183">
            <a:extLst>
              <a:ext uri="{FF2B5EF4-FFF2-40B4-BE49-F238E27FC236}">
                <a16:creationId xmlns:a16="http://schemas.microsoft.com/office/drawing/2014/main" id="{18E9692E-0FC3-B647-AC13-A25A48C63403}"/>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13064" r="8322" b="-1"/>
          <a:stretch/>
        </p:blipFill>
        <p:spPr bwMode="auto">
          <a:xfrm>
            <a:off x="1152812" y="2493152"/>
            <a:ext cx="1760220" cy="14834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6">
            <a:extLst>
              <a:ext uri="{FF2B5EF4-FFF2-40B4-BE49-F238E27FC236}">
                <a16:creationId xmlns:a16="http://schemas.microsoft.com/office/drawing/2014/main" id="{D9A0975B-4501-4546-960F-83EB0FD89318}"/>
              </a:ext>
            </a:extLst>
          </p:cNvPr>
          <p:cNvPicPr>
            <a:picLocks noChangeAspect="1"/>
          </p:cNvPicPr>
          <p:nvPr/>
        </p:nvPicPr>
        <p:blipFill>
          <a:blip r:embed="rId7"/>
          <a:stretch>
            <a:fillRect/>
          </a:stretch>
        </p:blipFill>
        <p:spPr>
          <a:xfrm>
            <a:off x="8738300" y="2538739"/>
            <a:ext cx="1931140" cy="1450757"/>
          </a:xfrm>
          <a:prstGeom prst="rect">
            <a:avLst/>
          </a:prstGeom>
        </p:spPr>
      </p:pic>
      <p:cxnSp>
        <p:nvCxnSpPr>
          <p:cNvPr id="18" name="直线箭头连接符 17">
            <a:extLst>
              <a:ext uri="{FF2B5EF4-FFF2-40B4-BE49-F238E27FC236}">
                <a16:creationId xmlns:a16="http://schemas.microsoft.com/office/drawing/2014/main" id="{D58DC246-1821-BF47-B34E-183ECA182377}"/>
              </a:ext>
            </a:extLst>
          </p:cNvPr>
          <p:cNvCxnSpPr/>
          <p:nvPr/>
        </p:nvCxnSpPr>
        <p:spPr>
          <a:xfrm>
            <a:off x="3063654" y="3300305"/>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B04DC982-9017-9D4A-931C-D8680956EF70}"/>
              </a:ext>
            </a:extLst>
          </p:cNvPr>
          <p:cNvCxnSpPr/>
          <p:nvPr/>
        </p:nvCxnSpPr>
        <p:spPr>
          <a:xfrm>
            <a:off x="5694849" y="3296436"/>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24527D13-7F02-2D40-860A-11A431431B22}"/>
              </a:ext>
            </a:extLst>
          </p:cNvPr>
          <p:cNvCxnSpPr/>
          <p:nvPr/>
        </p:nvCxnSpPr>
        <p:spPr>
          <a:xfrm>
            <a:off x="8176207" y="3296436"/>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6C9F281F-E43D-ED4F-9242-6EA8BFE80580}"/>
              </a:ext>
            </a:extLst>
          </p:cNvPr>
          <p:cNvCxnSpPr/>
          <p:nvPr/>
        </p:nvCxnSpPr>
        <p:spPr>
          <a:xfrm>
            <a:off x="9703870" y="4361935"/>
            <a:ext cx="0" cy="550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4DA45B5A-9885-894F-A25D-1502D6F3DB14}"/>
              </a:ext>
            </a:extLst>
          </p:cNvPr>
          <p:cNvCxnSpPr>
            <a:cxnSpLocks/>
          </p:cNvCxnSpPr>
          <p:nvPr/>
        </p:nvCxnSpPr>
        <p:spPr>
          <a:xfrm flipH="1">
            <a:off x="2032922" y="4912778"/>
            <a:ext cx="7670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A6CBE1E-2F46-6344-BD23-73D49AA0099A}"/>
              </a:ext>
            </a:extLst>
          </p:cNvPr>
          <p:cNvCxnSpPr>
            <a:cxnSpLocks/>
          </p:cNvCxnSpPr>
          <p:nvPr/>
        </p:nvCxnSpPr>
        <p:spPr>
          <a:xfrm flipV="1">
            <a:off x="2032922" y="4361935"/>
            <a:ext cx="0" cy="550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9567AB6B-9021-2F42-8C66-F8EACD84B8D6}"/>
              </a:ext>
            </a:extLst>
          </p:cNvPr>
          <p:cNvSpPr txBox="1"/>
          <p:nvPr/>
        </p:nvSpPr>
        <p:spPr>
          <a:xfrm>
            <a:off x="1025912" y="2021818"/>
            <a:ext cx="2214390" cy="369332"/>
          </a:xfrm>
          <a:prstGeom prst="rect">
            <a:avLst/>
          </a:prstGeom>
          <a:noFill/>
        </p:spPr>
        <p:txBody>
          <a:bodyPr wrap="square" rtlCol="0">
            <a:spAutoFit/>
          </a:bodyPr>
          <a:lstStyle/>
          <a:p>
            <a:r>
              <a:rPr kumimoji="1" lang="en-US" altLang="zh-CN" dirty="0"/>
              <a:t>Complex</a:t>
            </a:r>
            <a:r>
              <a:rPr kumimoji="1" lang="zh-CN" altLang="en-US" dirty="0"/>
              <a:t> </a:t>
            </a:r>
            <a:r>
              <a:rPr kumimoji="1" lang="en-US" altLang="zh-CN" dirty="0"/>
              <a:t>System</a:t>
            </a:r>
            <a:endParaRPr kumimoji="1" lang="zh-CN" altLang="en-US" dirty="0"/>
          </a:p>
        </p:txBody>
      </p:sp>
      <p:sp>
        <p:nvSpPr>
          <p:cNvPr id="25" name="文本框 24">
            <a:extLst>
              <a:ext uri="{FF2B5EF4-FFF2-40B4-BE49-F238E27FC236}">
                <a16:creationId xmlns:a16="http://schemas.microsoft.com/office/drawing/2014/main" id="{3BF2C341-DF85-BD4F-8286-BBAB0CF696AD}"/>
              </a:ext>
            </a:extLst>
          </p:cNvPr>
          <p:cNvSpPr txBox="1"/>
          <p:nvPr/>
        </p:nvSpPr>
        <p:spPr>
          <a:xfrm>
            <a:off x="3386375" y="2021818"/>
            <a:ext cx="2722857" cy="369332"/>
          </a:xfrm>
          <a:prstGeom prst="rect">
            <a:avLst/>
          </a:prstGeom>
          <a:noFill/>
        </p:spPr>
        <p:txBody>
          <a:bodyPr wrap="square" rtlCol="0">
            <a:spAutoFit/>
          </a:bodyPr>
          <a:lstStyle/>
          <a:p>
            <a:r>
              <a:rPr kumimoji="1" lang="en-US" altLang="zh-CN" dirty="0"/>
              <a:t>Behavior (observations)</a:t>
            </a:r>
            <a:endParaRPr kumimoji="1" lang="zh-CN" altLang="en-US" dirty="0"/>
          </a:p>
        </p:txBody>
      </p:sp>
      <p:sp>
        <p:nvSpPr>
          <p:cNvPr id="26" name="文本框 25">
            <a:extLst>
              <a:ext uri="{FF2B5EF4-FFF2-40B4-BE49-F238E27FC236}">
                <a16:creationId xmlns:a16="http://schemas.microsoft.com/office/drawing/2014/main" id="{C1F0AB6F-77DC-2A45-9790-03CDF0565AC6}"/>
              </a:ext>
            </a:extLst>
          </p:cNvPr>
          <p:cNvSpPr txBox="1"/>
          <p:nvPr/>
        </p:nvSpPr>
        <p:spPr>
          <a:xfrm>
            <a:off x="6508418" y="2008152"/>
            <a:ext cx="1408761" cy="369332"/>
          </a:xfrm>
          <a:prstGeom prst="rect">
            <a:avLst/>
          </a:prstGeom>
          <a:noFill/>
        </p:spPr>
        <p:txBody>
          <a:bodyPr wrap="square" rtlCol="0">
            <a:spAutoFit/>
          </a:bodyPr>
          <a:lstStyle/>
          <a:p>
            <a:r>
              <a:rPr kumimoji="1" lang="en-US" altLang="zh-CN" dirty="0"/>
              <a:t>AI systems</a:t>
            </a:r>
            <a:endParaRPr kumimoji="1" lang="zh-CN" altLang="en-US" dirty="0"/>
          </a:p>
        </p:txBody>
      </p:sp>
      <p:sp>
        <p:nvSpPr>
          <p:cNvPr id="27" name="文本框 26">
            <a:extLst>
              <a:ext uri="{FF2B5EF4-FFF2-40B4-BE49-F238E27FC236}">
                <a16:creationId xmlns:a16="http://schemas.microsoft.com/office/drawing/2014/main" id="{995243FC-0B4A-2447-AEB8-06AA6D3D0300}"/>
              </a:ext>
            </a:extLst>
          </p:cNvPr>
          <p:cNvSpPr txBox="1"/>
          <p:nvPr/>
        </p:nvSpPr>
        <p:spPr>
          <a:xfrm>
            <a:off x="9150630" y="2001437"/>
            <a:ext cx="1408761" cy="369332"/>
          </a:xfrm>
          <a:prstGeom prst="rect">
            <a:avLst/>
          </a:prstGeom>
          <a:noFill/>
        </p:spPr>
        <p:txBody>
          <a:bodyPr wrap="square" rtlCol="0">
            <a:spAutoFit/>
          </a:bodyPr>
          <a:lstStyle/>
          <a:p>
            <a:r>
              <a:rPr kumimoji="1" lang="en-US" altLang="zh-CN" dirty="0"/>
              <a:t>Models</a:t>
            </a:r>
            <a:endParaRPr kumimoji="1" lang="zh-CN" altLang="en-US" dirty="0"/>
          </a:p>
        </p:txBody>
      </p:sp>
      <p:sp>
        <p:nvSpPr>
          <p:cNvPr id="28" name="文本框 27">
            <a:extLst>
              <a:ext uri="{FF2B5EF4-FFF2-40B4-BE49-F238E27FC236}">
                <a16:creationId xmlns:a16="http://schemas.microsoft.com/office/drawing/2014/main" id="{F3617AD0-77E7-7A4E-99C8-5F3BF848FA74}"/>
              </a:ext>
            </a:extLst>
          </p:cNvPr>
          <p:cNvSpPr txBox="1"/>
          <p:nvPr/>
        </p:nvSpPr>
        <p:spPr>
          <a:xfrm>
            <a:off x="4750192" y="4460653"/>
            <a:ext cx="2546538" cy="369332"/>
          </a:xfrm>
          <a:prstGeom prst="rect">
            <a:avLst/>
          </a:prstGeom>
          <a:noFill/>
        </p:spPr>
        <p:txBody>
          <a:bodyPr wrap="square" rtlCol="0">
            <a:spAutoFit/>
          </a:bodyPr>
          <a:lstStyle/>
          <a:p>
            <a:r>
              <a:rPr kumimoji="1" lang="en-US" altLang="zh-CN" dirty="0"/>
              <a:t>Prediction, Controls</a:t>
            </a:r>
            <a:endParaRPr kumimoji="1" lang="zh-CN" altLang="en-US" dirty="0"/>
          </a:p>
        </p:txBody>
      </p:sp>
    </p:spTree>
    <p:extLst>
      <p:ext uri="{BB962C8B-B14F-4D97-AF65-F5344CB8AC3E}">
        <p14:creationId xmlns:p14="http://schemas.microsoft.com/office/powerpoint/2010/main" val="3127829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Reinforcement Learning</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7172" name="Picture 4">
            <a:extLst>
              <a:ext uri="{FF2B5EF4-FFF2-40B4-BE49-F238E27FC236}">
                <a16:creationId xmlns:a16="http://schemas.microsoft.com/office/drawing/2014/main" id="{77770811-7A93-2BE5-A1F3-355459B87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057" y="1243152"/>
            <a:ext cx="889000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632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Causality</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内容占位符 4">
            <a:extLst>
              <a:ext uri="{FF2B5EF4-FFF2-40B4-BE49-F238E27FC236}">
                <a16:creationId xmlns:a16="http://schemas.microsoft.com/office/drawing/2014/main" id="{DEEDC149-D388-C095-E6C5-781772DF5A1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619" y="1777827"/>
            <a:ext cx="4999725" cy="2999834"/>
          </a:xfrm>
          <a:prstGeom prst="rect">
            <a:avLst/>
          </a:prstGeom>
          <a:noFill/>
          <a:ln>
            <a:noFill/>
          </a:ln>
        </p:spPr>
      </p:pic>
      <p:pic>
        <p:nvPicPr>
          <p:cNvPr id="3" name="图片 2">
            <a:extLst>
              <a:ext uri="{FF2B5EF4-FFF2-40B4-BE49-F238E27FC236}">
                <a16:creationId xmlns:a16="http://schemas.microsoft.com/office/drawing/2014/main" id="{A771C13A-FA17-767D-A5C9-3DDB8DCA191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66363" y="436469"/>
            <a:ext cx="4999725" cy="5288171"/>
          </a:xfrm>
          <a:prstGeom prst="rect">
            <a:avLst/>
          </a:prstGeom>
        </p:spPr>
      </p:pic>
      <p:sp>
        <p:nvSpPr>
          <p:cNvPr id="4" name="文本框 3">
            <a:extLst>
              <a:ext uri="{FF2B5EF4-FFF2-40B4-BE49-F238E27FC236}">
                <a16:creationId xmlns:a16="http://schemas.microsoft.com/office/drawing/2014/main" id="{36CCFBDB-302F-2D15-BC1B-1FB565267AB6}"/>
              </a:ext>
            </a:extLst>
          </p:cNvPr>
          <p:cNvSpPr txBox="1"/>
          <p:nvPr/>
        </p:nvSpPr>
        <p:spPr>
          <a:xfrm>
            <a:off x="1875099" y="5382228"/>
            <a:ext cx="1254061" cy="369332"/>
          </a:xfrm>
          <a:prstGeom prst="rect">
            <a:avLst/>
          </a:prstGeom>
          <a:noFill/>
        </p:spPr>
        <p:txBody>
          <a:bodyPr wrap="none" rtlCol="0">
            <a:spAutoFit/>
          </a:bodyPr>
          <a:lstStyle/>
          <a:p>
            <a:r>
              <a:rPr kumimoji="1" lang="en-US" altLang="zh-CN" dirty="0"/>
              <a:t>Judea</a:t>
            </a:r>
            <a:r>
              <a:rPr kumimoji="1" lang="zh-CN" altLang="en-US" dirty="0"/>
              <a:t> </a:t>
            </a:r>
            <a:r>
              <a:rPr kumimoji="1" lang="en-US" altLang="zh-CN" dirty="0"/>
              <a:t>Pearl</a:t>
            </a:r>
            <a:endParaRPr kumimoji="1" lang="zh-CN" altLang="en-US" dirty="0"/>
          </a:p>
        </p:txBody>
      </p:sp>
    </p:spTree>
    <p:extLst>
      <p:ext uri="{BB962C8B-B14F-4D97-AF65-F5344CB8AC3E}">
        <p14:creationId xmlns:p14="http://schemas.microsoft.com/office/powerpoint/2010/main" val="76210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711721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Reinforcement Learning</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内容占位符 3">
            <a:extLst>
              <a:ext uri="{FF2B5EF4-FFF2-40B4-BE49-F238E27FC236}">
                <a16:creationId xmlns:a16="http://schemas.microsoft.com/office/drawing/2014/main" id="{9A9D6D63-2CEF-CE01-5EA7-3D8FF64B378B}"/>
              </a:ext>
            </a:extLst>
          </p:cNvPr>
          <p:cNvPicPr>
            <a:picLocks noGrp="1" noChangeAspect="1"/>
          </p:cNvPicPr>
          <p:nvPr>
            <p:ph idx="1"/>
          </p:nvPr>
        </p:nvPicPr>
        <p:blipFill>
          <a:blip r:embed="rId4"/>
          <a:stretch>
            <a:fillRect/>
          </a:stretch>
        </p:blipFill>
        <p:spPr>
          <a:xfrm>
            <a:off x="7755179" y="1973632"/>
            <a:ext cx="4288775" cy="3238041"/>
          </a:xfrm>
          <a:prstGeom prst="rect">
            <a:avLst/>
          </a:prstGeom>
        </p:spPr>
      </p:pic>
      <p:pic>
        <p:nvPicPr>
          <p:cNvPr id="4" name="内容占位符 3">
            <a:extLst>
              <a:ext uri="{FF2B5EF4-FFF2-40B4-BE49-F238E27FC236}">
                <a16:creationId xmlns:a16="http://schemas.microsoft.com/office/drawing/2014/main" id="{BD853552-7C99-9530-8B1E-88DF9CF81B7E}"/>
              </a:ext>
            </a:extLst>
          </p:cNvPr>
          <p:cNvPicPr>
            <a:picLocks/>
          </p:cNvPicPr>
          <p:nvPr/>
        </p:nvPicPr>
        <p:blipFill>
          <a:blip r:embed="rId5"/>
          <a:stretch>
            <a:fillRect/>
          </a:stretch>
        </p:blipFill>
        <p:spPr>
          <a:xfrm>
            <a:off x="-139467" y="1681133"/>
            <a:ext cx="7737892" cy="3862225"/>
          </a:xfrm>
          <a:prstGeom prst="rect">
            <a:avLst/>
          </a:prstGeom>
          <a:ln>
            <a:noFill/>
          </a:ln>
        </p:spPr>
      </p:pic>
    </p:spTree>
    <p:extLst>
      <p:ext uri="{BB962C8B-B14F-4D97-AF65-F5344CB8AC3E}">
        <p14:creationId xmlns:p14="http://schemas.microsoft.com/office/powerpoint/2010/main" val="2924644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530470" cy="523220"/>
          </a:xfrm>
          <a:prstGeom prst="rect">
            <a:avLst/>
          </a:prstGeom>
          <a:noFill/>
        </p:spPr>
        <p:txBody>
          <a:bodyPr wrap="square" rtlCol="0">
            <a:spAutoFit/>
          </a:bodyPr>
          <a:lstStyle/>
          <a:p>
            <a:r>
              <a:rPr lang="en-US" altLang="zh-CN" sz="2800" dirty="0">
                <a:solidFill>
                  <a:srgbClr val="C00000"/>
                </a:solidFill>
                <a:latin typeface="微软雅黑" panose="020B0503020204020204" pitchFamily="34" charset="-122"/>
                <a:ea typeface="微软雅黑" panose="020B0503020204020204" pitchFamily="34" charset="-122"/>
              </a:rPr>
              <a:t>Toward AGI(Artificial General Intelligence)–</a:t>
            </a:r>
            <a:r>
              <a:rPr lang="zh-CN" altLang="en-US" sz="2800" dirty="0">
                <a:solidFill>
                  <a:srgbClr val="C00000"/>
                </a:solidFill>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AlphaGo</a:t>
            </a:r>
            <a:r>
              <a:rPr lang="zh-CN" altLang="en-US" sz="2800" dirty="0">
                <a:solidFill>
                  <a:srgbClr val="C00000"/>
                </a:solidFill>
                <a:latin typeface="微软雅黑" panose="020B0503020204020204" pitchFamily="34" charset="-122"/>
                <a:ea typeface="微软雅黑" panose="020B0503020204020204" pitchFamily="34" charset="-122"/>
              </a:rPr>
              <a:t> </a:t>
            </a:r>
            <a:r>
              <a:rPr lang="en-US" altLang="zh-CN" sz="2800" dirty="0">
                <a:solidFill>
                  <a:srgbClr val="C00000"/>
                </a:solidFill>
                <a:latin typeface="微软雅黑" panose="020B0503020204020204" pitchFamily="34" charset="-122"/>
                <a:ea typeface="微软雅黑" panose="020B0503020204020204" pitchFamily="34" charset="-122"/>
              </a:rPr>
              <a:t>Zero</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内容占位符 4" descr="表格&#10;&#10;中度可信度描述已自动生成">
            <a:extLst>
              <a:ext uri="{FF2B5EF4-FFF2-40B4-BE49-F238E27FC236}">
                <a16:creationId xmlns:a16="http://schemas.microsoft.com/office/drawing/2014/main" id="{2B2032D3-3BEC-1E76-46FF-6315AB4D37CC}"/>
              </a:ext>
            </a:extLst>
          </p:cNvPr>
          <p:cNvPicPr>
            <a:picLocks noGrp="1" noChangeAspect="1"/>
          </p:cNvPicPr>
          <p:nvPr>
            <p:ph idx="1"/>
          </p:nvPr>
        </p:nvPicPr>
        <p:blipFill>
          <a:blip r:embed="rId4"/>
          <a:stretch>
            <a:fillRect/>
          </a:stretch>
        </p:blipFill>
        <p:spPr>
          <a:xfrm>
            <a:off x="1191949" y="1142144"/>
            <a:ext cx="9074795" cy="4960889"/>
          </a:xfrm>
        </p:spPr>
      </p:pic>
    </p:spTree>
    <p:extLst>
      <p:ext uri="{BB962C8B-B14F-4D97-AF65-F5344CB8AC3E}">
        <p14:creationId xmlns:p14="http://schemas.microsoft.com/office/powerpoint/2010/main" val="2248798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8423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Toward AGI–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Alpha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Zero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内容占位符 4">
            <a:extLst>
              <a:ext uri="{FF2B5EF4-FFF2-40B4-BE49-F238E27FC236}">
                <a16:creationId xmlns:a16="http://schemas.microsoft.com/office/drawing/2014/main" id="{2CF9B4A6-338B-D670-48A8-61C7C63E14DF}"/>
              </a:ext>
            </a:extLst>
          </p:cNvPr>
          <p:cNvPicPr>
            <a:picLocks noGrp="1" noChangeAspect="1"/>
          </p:cNvPicPr>
          <p:nvPr>
            <p:ph idx="1"/>
          </p:nvPr>
        </p:nvPicPr>
        <p:blipFill>
          <a:blip r:embed="rId4"/>
          <a:stretch>
            <a:fillRect/>
          </a:stretch>
        </p:blipFill>
        <p:spPr>
          <a:xfrm>
            <a:off x="1025912" y="1373778"/>
            <a:ext cx="10178322" cy="4437748"/>
          </a:xfrm>
        </p:spPr>
      </p:pic>
    </p:spTree>
    <p:extLst>
      <p:ext uri="{BB962C8B-B14F-4D97-AF65-F5344CB8AC3E}">
        <p14:creationId xmlns:p14="http://schemas.microsoft.com/office/powerpoint/2010/main" val="3130410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98423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Toward AGI–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Muzero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DF57E115-0544-E8B8-F4A7-B39FAF1B010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728091" y="79993"/>
            <a:ext cx="6716670" cy="669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71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Hot </a:t>
            </a:r>
            <a:r>
              <a:rPr lang="en-US" altLang="zh-CN" sz="3600" dirty="0" err="1">
                <a:solidFill>
                  <a:srgbClr val="C00000"/>
                </a:solidFill>
                <a:latin typeface="微软雅黑" panose="020B0503020204020204" pitchFamily="34" charset="-122"/>
                <a:ea typeface="微软雅黑" panose="020B0503020204020204" pitchFamily="34" charset="-122"/>
              </a:rPr>
              <a:t>ChatGPT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2A4909F-6082-640A-F8E3-3CE19F261628}"/>
              </a:ext>
            </a:extLst>
          </p:cNvPr>
          <p:cNvPicPr>
            <a:picLocks noChangeAspect="1"/>
          </p:cNvPicPr>
          <p:nvPr/>
        </p:nvPicPr>
        <p:blipFill>
          <a:blip r:embed="rId4"/>
          <a:stretch>
            <a:fillRect/>
          </a:stretch>
        </p:blipFill>
        <p:spPr>
          <a:xfrm>
            <a:off x="-17222" y="-1"/>
            <a:ext cx="12608467" cy="6857998"/>
          </a:xfrm>
          <a:prstGeom prst="rect">
            <a:avLst/>
          </a:prstGeom>
        </p:spPr>
      </p:pic>
      <p:pic>
        <p:nvPicPr>
          <p:cNvPr id="9" name="Picture 4" descr="ChatGPT Can't Kill Anything Worth Preserving">
            <a:extLst>
              <a:ext uri="{FF2B5EF4-FFF2-40B4-BE49-F238E27FC236}">
                <a16:creationId xmlns:a16="http://schemas.microsoft.com/office/drawing/2014/main" id="{C21ED1FC-075F-5D08-ABC1-3567BE4C4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98" y="2913253"/>
            <a:ext cx="5898000" cy="372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1812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Hot </a:t>
            </a:r>
            <a:r>
              <a:rPr lang="en-US" altLang="zh-CN" sz="3600" dirty="0" err="1">
                <a:solidFill>
                  <a:srgbClr val="C00000"/>
                </a:solidFill>
                <a:latin typeface="微软雅黑" panose="020B0503020204020204" pitchFamily="34" charset="-122"/>
                <a:ea typeface="微软雅黑" panose="020B0503020204020204" pitchFamily="34" charset="-122"/>
              </a:rPr>
              <a:t>ChatGPT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a:extLst>
              <a:ext uri="{FF2B5EF4-FFF2-40B4-BE49-F238E27FC236}">
                <a16:creationId xmlns:a16="http://schemas.microsoft.com/office/drawing/2014/main" id="{131F5C3A-591F-1E8B-F2C8-EBE094A495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a:extLst>
              <a:ext uri="{FF2B5EF4-FFF2-40B4-BE49-F238E27FC236}">
                <a16:creationId xmlns:a16="http://schemas.microsoft.com/office/drawing/2014/main" id="{2D18EDE4-789F-F810-9E87-5522F8CDAAD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99B03924-5905-13DE-FF59-9DE178BA4FCE}"/>
              </a:ext>
            </a:extLst>
          </p:cNvPr>
          <p:cNvPicPr>
            <a:picLocks noChangeAspect="1"/>
          </p:cNvPicPr>
          <p:nvPr/>
        </p:nvPicPr>
        <p:blipFill>
          <a:blip r:embed="rId4"/>
          <a:stretch>
            <a:fillRect/>
          </a:stretch>
        </p:blipFill>
        <p:spPr>
          <a:xfrm>
            <a:off x="130628" y="91441"/>
            <a:ext cx="12061371" cy="6766558"/>
          </a:xfrm>
          <a:prstGeom prst="rect">
            <a:avLst/>
          </a:prstGeom>
        </p:spPr>
      </p:pic>
    </p:spTree>
    <p:extLst>
      <p:ext uri="{BB962C8B-B14F-4D97-AF65-F5344CB8AC3E}">
        <p14:creationId xmlns:p14="http://schemas.microsoft.com/office/powerpoint/2010/main" val="104807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 altLang="zh-CN" sz="3600" b="0" i="0" dirty="0">
                <a:solidFill>
                  <a:srgbClr val="222222"/>
                </a:solidFill>
                <a:effectLst/>
                <a:latin typeface="Arial" panose="020B0604020202020204" pitchFamily="34" charset="0"/>
              </a:rPr>
              <a:t>Text-to-Video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A3AFC69-A518-C50A-6E49-DE971A101872}"/>
              </a:ext>
            </a:extLst>
          </p:cNvPr>
          <p:cNvPicPr>
            <a:picLocks noChangeAspect="1"/>
          </p:cNvPicPr>
          <p:nvPr/>
        </p:nvPicPr>
        <p:blipFill>
          <a:blip r:embed="rId6"/>
          <a:stretch>
            <a:fillRect/>
          </a:stretch>
        </p:blipFill>
        <p:spPr>
          <a:xfrm>
            <a:off x="574304" y="1605165"/>
            <a:ext cx="5811456" cy="3871443"/>
          </a:xfrm>
          <a:prstGeom prst="rect">
            <a:avLst/>
          </a:prstGeom>
        </p:spPr>
      </p:pic>
      <p:pic>
        <p:nvPicPr>
          <p:cNvPr id="3" name="0bc3fuaaiaaa5aakxdoezbrvalodaqwqabaa.f10002.mp4">
            <a:hlinkClick r:id="" action="ppaction://media"/>
            <a:extLst>
              <a:ext uri="{FF2B5EF4-FFF2-40B4-BE49-F238E27FC236}">
                <a16:creationId xmlns:a16="http://schemas.microsoft.com/office/drawing/2014/main" id="{FF0C70EC-3202-4E69-5487-695FBF4BD8C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13317" y="1024889"/>
            <a:ext cx="4740476" cy="4740476"/>
          </a:xfrm>
          <a:prstGeom prst="rect">
            <a:avLst/>
          </a:prstGeom>
        </p:spPr>
      </p:pic>
    </p:spTree>
    <p:extLst>
      <p:ext uri="{BB962C8B-B14F-4D97-AF65-F5344CB8AC3E}">
        <p14:creationId xmlns:p14="http://schemas.microsoft.com/office/powerpoint/2010/main" val="3321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Summary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C00000"/>
                </a:solidFill>
                <a:latin typeface="微软雅黑" panose="020B0503020204020204" pitchFamily="34" charset="-122"/>
                <a:ea typeface="微软雅黑" panose="020B0503020204020204" pitchFamily="34" charset="-122"/>
              </a:rPr>
              <a:t>人工智能 </a:t>
            </a:r>
            <a:r>
              <a:rPr lang="en-US" altLang="zh-CN" sz="1400" dirty="0">
                <a:solidFill>
                  <a:srgbClr val="C00000"/>
                </a:solidFill>
                <a:latin typeface="微软雅黑" panose="020B0503020204020204" pitchFamily="34" charset="-122"/>
                <a:ea typeface="微软雅黑" panose="020B0503020204020204" pitchFamily="34" charset="-122"/>
              </a:rPr>
              <a:t>&amp; </a:t>
            </a:r>
            <a:r>
              <a:rPr lang="zh-CN" altLang="en-US" sz="1400" dirty="0">
                <a:solidFill>
                  <a:srgbClr val="C00000"/>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0" name="内容占位符 2">
            <a:extLst>
              <a:ext uri="{FF2B5EF4-FFF2-40B4-BE49-F238E27FC236}">
                <a16:creationId xmlns:a16="http://schemas.microsoft.com/office/drawing/2014/main" id="{E37429F4-5EDD-794C-9AA0-B67E2CA68941}"/>
              </a:ext>
            </a:extLst>
          </p:cNvPr>
          <p:cNvSpPr>
            <a:spLocks noGrp="1"/>
          </p:cNvSpPr>
          <p:nvPr>
            <p:ph idx="1"/>
          </p:nvPr>
        </p:nvSpPr>
        <p:spPr>
          <a:xfrm>
            <a:off x="1097280" y="1845734"/>
            <a:ext cx="10058400" cy="4023360"/>
          </a:xfrm>
        </p:spPr>
        <p:txBody>
          <a:bodyPr/>
          <a:lstStyle/>
          <a:p>
            <a:pPr>
              <a:buFont typeface="Wingdings" pitchFamily="2" charset="2"/>
              <a:buChar char="l"/>
            </a:pPr>
            <a:r>
              <a:rPr lang="en-US" altLang="zh-CN" dirty="0"/>
              <a:t>AI history</a:t>
            </a:r>
          </a:p>
          <a:p>
            <a:pPr lvl="1">
              <a:buFont typeface="Wingdings" pitchFamily="2" charset="2"/>
              <a:buChar char="l"/>
            </a:pPr>
            <a:r>
              <a:rPr lang="en-US" altLang="zh-CN" dirty="0"/>
              <a:t>AI is from Mathematics</a:t>
            </a:r>
          </a:p>
          <a:p>
            <a:pPr lvl="1">
              <a:buFont typeface="Wingdings" pitchFamily="2" charset="2"/>
              <a:buChar char="l"/>
            </a:pPr>
            <a:r>
              <a:rPr lang="en-US" altLang="zh-CN" dirty="0"/>
              <a:t>Three Schools</a:t>
            </a:r>
          </a:p>
          <a:p>
            <a:pPr>
              <a:buFont typeface="Wingdings" pitchFamily="2" charset="2"/>
              <a:buChar char="l"/>
            </a:pPr>
            <a:r>
              <a:rPr lang="en-US" altLang="zh-CN" dirty="0"/>
              <a:t>Deep Learning </a:t>
            </a:r>
            <a:r>
              <a:rPr lang="en-US" altLang="zh-CN" dirty="0">
                <a:sym typeface="Wingdings" pitchFamily="2" charset="2"/>
              </a:rPr>
              <a:t> Big Data AI</a:t>
            </a:r>
            <a:endParaRPr lang="en-US" altLang="zh-CN" dirty="0"/>
          </a:p>
          <a:p>
            <a:pPr>
              <a:buFont typeface="Wingdings" pitchFamily="2" charset="2"/>
              <a:buChar char="l"/>
            </a:pPr>
            <a:r>
              <a:rPr lang="en-US" altLang="zh-CN" dirty="0"/>
              <a:t>AGI</a:t>
            </a:r>
          </a:p>
        </p:txBody>
      </p:sp>
    </p:spTree>
    <p:extLst>
      <p:ext uri="{BB962C8B-B14F-4D97-AF65-F5344CB8AC3E}">
        <p14:creationId xmlns:p14="http://schemas.microsoft.com/office/powerpoint/2010/main" val="470220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References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C00000"/>
                </a:solidFill>
                <a:latin typeface="微软雅黑" panose="020B0503020204020204" pitchFamily="34" charset="-122"/>
                <a:ea typeface="微软雅黑" panose="020B0503020204020204" pitchFamily="34" charset="-122"/>
              </a:rPr>
              <a:t>人工智能 </a:t>
            </a:r>
            <a:r>
              <a:rPr lang="en-US" altLang="zh-CN" sz="1400" dirty="0">
                <a:solidFill>
                  <a:srgbClr val="C00000"/>
                </a:solidFill>
                <a:latin typeface="微软雅黑" panose="020B0503020204020204" pitchFamily="34" charset="-122"/>
                <a:ea typeface="微软雅黑" panose="020B0503020204020204" pitchFamily="34" charset="-122"/>
              </a:rPr>
              <a:t>&amp; </a:t>
            </a:r>
            <a:r>
              <a:rPr lang="zh-CN" altLang="en-US" sz="1400" dirty="0">
                <a:solidFill>
                  <a:srgbClr val="C00000"/>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026" name="Picture 2" descr="集智作品《深度学习原理与PyTorch实战》第2版上市，配套课程更新 | 集智俱乐部">
            <a:extLst>
              <a:ext uri="{FF2B5EF4-FFF2-40B4-BE49-F238E27FC236}">
                <a16:creationId xmlns:a16="http://schemas.microsoft.com/office/drawing/2014/main" id="{4242B5EF-F5CD-9B68-3C6E-4EFAD094B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912" y="1652974"/>
            <a:ext cx="2677585" cy="336352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6DCBF53-333E-97F6-99B3-1236519798CC}"/>
              </a:ext>
            </a:extLst>
          </p:cNvPr>
          <p:cNvPicPr>
            <a:picLocks noChangeAspect="1"/>
          </p:cNvPicPr>
          <p:nvPr/>
        </p:nvPicPr>
        <p:blipFill>
          <a:blip r:embed="rId5"/>
          <a:stretch>
            <a:fillRect/>
          </a:stretch>
        </p:blipFill>
        <p:spPr>
          <a:xfrm>
            <a:off x="4747314" y="1652973"/>
            <a:ext cx="2435363" cy="3401345"/>
          </a:xfrm>
          <a:prstGeom prst="rect">
            <a:avLst/>
          </a:prstGeom>
        </p:spPr>
      </p:pic>
      <p:pic>
        <p:nvPicPr>
          <p:cNvPr id="1028" name="Picture 4">
            <a:extLst>
              <a:ext uri="{FF2B5EF4-FFF2-40B4-BE49-F238E27FC236}">
                <a16:creationId xmlns:a16="http://schemas.microsoft.com/office/drawing/2014/main" id="{921EB34E-5664-45FF-335A-1E4EA17C55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6494" y="1646648"/>
            <a:ext cx="2509405" cy="336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657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推荐一个神奇的网站</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C00000"/>
                </a:solidFill>
                <a:latin typeface="微软雅黑" panose="020B0503020204020204" pitchFamily="34" charset="-122"/>
                <a:ea typeface="微软雅黑" panose="020B0503020204020204" pitchFamily="34" charset="-122"/>
              </a:rPr>
              <a:t>人工智能 </a:t>
            </a:r>
            <a:r>
              <a:rPr lang="en-US" altLang="zh-CN" sz="1400" dirty="0">
                <a:solidFill>
                  <a:srgbClr val="C00000"/>
                </a:solidFill>
                <a:latin typeface="微软雅黑" panose="020B0503020204020204" pitchFamily="34" charset="-122"/>
                <a:ea typeface="微软雅黑" panose="020B0503020204020204" pitchFamily="34" charset="-122"/>
              </a:rPr>
              <a:t>&amp; </a:t>
            </a:r>
            <a:r>
              <a:rPr lang="zh-CN" altLang="en-US" sz="1400" dirty="0">
                <a:solidFill>
                  <a:srgbClr val="C00000"/>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6AE28B1-C2E0-D74F-A881-0D5EB9BEA0AD}"/>
              </a:ext>
            </a:extLst>
          </p:cNvPr>
          <p:cNvPicPr>
            <a:picLocks noChangeAspect="1"/>
          </p:cNvPicPr>
          <p:nvPr/>
        </p:nvPicPr>
        <p:blipFill>
          <a:blip r:embed="rId4"/>
          <a:stretch>
            <a:fillRect/>
          </a:stretch>
        </p:blipFill>
        <p:spPr>
          <a:xfrm>
            <a:off x="4564111" y="1897111"/>
            <a:ext cx="3063778" cy="3063778"/>
          </a:xfrm>
          <a:prstGeom prst="rect">
            <a:avLst/>
          </a:prstGeom>
        </p:spPr>
      </p:pic>
    </p:spTree>
    <p:extLst>
      <p:ext uri="{BB962C8B-B14F-4D97-AF65-F5344CB8AC3E}">
        <p14:creationId xmlns:p14="http://schemas.microsoft.com/office/powerpoint/2010/main" val="1058114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everywhere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内容占位符 4">
            <a:extLst>
              <a:ext uri="{FF2B5EF4-FFF2-40B4-BE49-F238E27FC236}">
                <a16:creationId xmlns:a16="http://schemas.microsoft.com/office/drawing/2014/main" id="{218A8094-242C-AD11-6F01-FFD6B4378BE9}"/>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687130" y="3967791"/>
            <a:ext cx="1889974" cy="1889974"/>
          </a:xfrm>
        </p:spPr>
      </p:pic>
      <p:pic>
        <p:nvPicPr>
          <p:cNvPr id="3" name="图片 2">
            <a:extLst>
              <a:ext uri="{FF2B5EF4-FFF2-40B4-BE49-F238E27FC236}">
                <a16:creationId xmlns:a16="http://schemas.microsoft.com/office/drawing/2014/main" id="{8176922D-76D0-307B-C3A6-378A70ED72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2142" y="3967790"/>
            <a:ext cx="2874979" cy="1889975"/>
          </a:xfrm>
          <a:prstGeom prst="rect">
            <a:avLst/>
          </a:prstGeom>
        </p:spPr>
      </p:pic>
      <p:pic>
        <p:nvPicPr>
          <p:cNvPr id="4" name="图片 3">
            <a:extLst>
              <a:ext uri="{FF2B5EF4-FFF2-40B4-BE49-F238E27FC236}">
                <a16:creationId xmlns:a16="http://schemas.microsoft.com/office/drawing/2014/main" id="{7C4057FF-49D6-9635-E2D4-56DB74F2038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42758" y="1558360"/>
            <a:ext cx="2483818" cy="4139696"/>
          </a:xfrm>
          <a:prstGeom prst="rect">
            <a:avLst/>
          </a:prstGeom>
        </p:spPr>
      </p:pic>
      <p:pic>
        <p:nvPicPr>
          <p:cNvPr id="5" name="图片 4">
            <a:extLst>
              <a:ext uri="{FF2B5EF4-FFF2-40B4-BE49-F238E27FC236}">
                <a16:creationId xmlns:a16="http://schemas.microsoft.com/office/drawing/2014/main" id="{7929FB93-6C8A-5BD9-1AC2-B6A21E9472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7129" y="1558360"/>
            <a:ext cx="4014988" cy="2082944"/>
          </a:xfrm>
          <a:prstGeom prst="rect">
            <a:avLst/>
          </a:prstGeom>
        </p:spPr>
      </p:pic>
      <p:pic>
        <p:nvPicPr>
          <p:cNvPr id="6" name="图片 5">
            <a:extLst>
              <a:ext uri="{FF2B5EF4-FFF2-40B4-BE49-F238E27FC236}">
                <a16:creationId xmlns:a16="http://schemas.microsoft.com/office/drawing/2014/main" id="{1DE20347-EB1A-056F-981E-111639E8185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48190" y="3967790"/>
            <a:ext cx="2633499" cy="1862245"/>
          </a:xfrm>
          <a:prstGeom prst="rect">
            <a:avLst/>
          </a:prstGeom>
        </p:spPr>
      </p:pic>
      <p:pic>
        <p:nvPicPr>
          <p:cNvPr id="9" name="图片 8">
            <a:extLst>
              <a:ext uri="{FF2B5EF4-FFF2-40B4-BE49-F238E27FC236}">
                <a16:creationId xmlns:a16="http://schemas.microsoft.com/office/drawing/2014/main" id="{42E9B999-D5D0-A06F-BE98-21F3E66C6ED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72573" y="1558360"/>
            <a:ext cx="3728496" cy="2123513"/>
          </a:xfrm>
          <a:prstGeom prst="rect">
            <a:avLst/>
          </a:prstGeom>
        </p:spPr>
      </p:pic>
    </p:spTree>
    <p:extLst>
      <p:ext uri="{BB962C8B-B14F-4D97-AF65-F5344CB8AC3E}">
        <p14:creationId xmlns:p14="http://schemas.microsoft.com/office/powerpoint/2010/main" val="262431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5235992"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Big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Data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92DD4C2F-8974-819E-EC85-BE6A793ED5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8641" y="2724944"/>
            <a:ext cx="2070796" cy="2078471"/>
          </a:xfrm>
          <a:prstGeom prst="rect">
            <a:avLst/>
          </a:prstGeom>
        </p:spPr>
      </p:pic>
      <p:pic>
        <p:nvPicPr>
          <p:cNvPr id="21" name="图片 20">
            <a:extLst>
              <a:ext uri="{FF2B5EF4-FFF2-40B4-BE49-F238E27FC236}">
                <a16:creationId xmlns:a16="http://schemas.microsoft.com/office/drawing/2014/main" id="{D0CE909B-B239-F303-3FFF-57800360A0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039" y="1307063"/>
            <a:ext cx="3773070" cy="2266215"/>
          </a:xfrm>
          <a:prstGeom prst="rect">
            <a:avLst/>
          </a:prstGeom>
        </p:spPr>
      </p:pic>
      <p:pic>
        <p:nvPicPr>
          <p:cNvPr id="22" name="图片 21">
            <a:extLst>
              <a:ext uri="{FF2B5EF4-FFF2-40B4-BE49-F238E27FC236}">
                <a16:creationId xmlns:a16="http://schemas.microsoft.com/office/drawing/2014/main" id="{0D955EF0-7333-B5E9-D771-B452DAA32E1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4039" y="3781495"/>
            <a:ext cx="3649716" cy="2043841"/>
          </a:xfrm>
          <a:prstGeom prst="rect">
            <a:avLst/>
          </a:prstGeom>
        </p:spPr>
      </p:pic>
      <p:pic>
        <p:nvPicPr>
          <p:cNvPr id="23" name="内容占位符 13">
            <a:extLst>
              <a:ext uri="{FF2B5EF4-FFF2-40B4-BE49-F238E27FC236}">
                <a16:creationId xmlns:a16="http://schemas.microsoft.com/office/drawing/2014/main" id="{61756034-A85A-42A2-4ABF-FBA6E770DEC2}"/>
              </a:ext>
            </a:extLst>
          </p:cNvPr>
          <p:cNvPicPr>
            <a:picLocks noGrp="1" noChangeAspect="1"/>
          </p:cNvPicPr>
          <p:nvPr>
            <p:ph idx="1"/>
          </p:nvPr>
        </p:nvPicPr>
        <p:blipFill>
          <a:blip r:embed="rId7" cstate="email">
            <a:extLst>
              <a:ext uri="{28A0092B-C50C-407E-A947-70E740481C1C}">
                <a14:useLocalDpi xmlns:a14="http://schemas.microsoft.com/office/drawing/2010/main"/>
              </a:ext>
            </a:extLst>
          </a:blip>
          <a:stretch>
            <a:fillRect/>
          </a:stretch>
        </p:blipFill>
        <p:spPr>
          <a:xfrm>
            <a:off x="7535720" y="1307063"/>
            <a:ext cx="3707207" cy="2266215"/>
          </a:xfrm>
          <a:prstGeom prst="rect">
            <a:avLst/>
          </a:prstGeom>
        </p:spPr>
      </p:pic>
      <p:pic>
        <p:nvPicPr>
          <p:cNvPr id="24" name="图片 23">
            <a:extLst>
              <a:ext uri="{FF2B5EF4-FFF2-40B4-BE49-F238E27FC236}">
                <a16:creationId xmlns:a16="http://schemas.microsoft.com/office/drawing/2014/main" id="{9CCC1B64-38A6-0699-97AF-328CFFCED325}"/>
              </a:ext>
            </a:extLst>
          </p:cNvPr>
          <p:cNvPicPr>
            <a:picLocks noChangeAspect="1"/>
          </p:cNvPicPr>
          <p:nvPr/>
        </p:nvPicPr>
        <p:blipFill>
          <a:blip r:embed="rId8"/>
          <a:stretch>
            <a:fillRect/>
          </a:stretch>
        </p:blipFill>
        <p:spPr>
          <a:xfrm>
            <a:off x="7484323" y="3853247"/>
            <a:ext cx="3810000" cy="2184400"/>
          </a:xfrm>
          <a:prstGeom prst="rect">
            <a:avLst/>
          </a:prstGeom>
        </p:spPr>
      </p:pic>
    </p:spTree>
    <p:extLst>
      <p:ext uri="{BB962C8B-B14F-4D97-AF65-F5344CB8AC3E}">
        <p14:creationId xmlns:p14="http://schemas.microsoft.com/office/powerpoint/2010/main" val="421848966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3151</Words>
  <Application>Microsoft Macintosh PowerPoint</Application>
  <PresentationFormat>宽屏</PresentationFormat>
  <Paragraphs>541</Paragraphs>
  <Slides>72</Slides>
  <Notes>69</Notes>
  <HiddenSlides>0</HiddenSlides>
  <MMClips>4</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72</vt:i4>
      </vt:variant>
    </vt:vector>
  </HeadingPairs>
  <TitlesOfParts>
    <vt:vector size="90" baseType="lpstr">
      <vt:lpstr>华文楷体</vt:lpstr>
      <vt:lpstr>微软雅黑</vt:lpstr>
      <vt:lpstr>Benton Sans Cond</vt:lpstr>
      <vt:lpstr>Songti SC</vt:lpstr>
      <vt:lpstr>Abadi MT Condensed Extra Bold</vt:lpstr>
      <vt:lpstr>Arial</vt:lpstr>
      <vt:lpstr>Calibri</vt:lpstr>
      <vt:lpstr>Calibri Light</vt:lpstr>
      <vt:lpstr>Cambria Math</vt:lpstr>
      <vt:lpstr>Corbel</vt:lpstr>
      <vt:lpstr>Georgia</vt:lpstr>
      <vt:lpstr>Times New Roman</vt:lpstr>
      <vt:lpstr>Verdana</vt:lpstr>
      <vt:lpstr>Wingdings</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大公司的布局</vt:lpstr>
      <vt:lpstr>PowerPoint 演示文稿</vt:lpstr>
      <vt:lpstr>Graph Neural Networks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2023-02-15T01:44:07Z</dcterms:modified>
  <cp:category/>
</cp:coreProperties>
</file>